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9" r:id="rId3"/>
    <p:sldId id="281" r:id="rId4"/>
    <p:sldId id="283" r:id="rId5"/>
    <p:sldId id="295" r:id="rId6"/>
    <p:sldId id="280" r:id="rId7"/>
    <p:sldId id="284" r:id="rId8"/>
    <p:sldId id="288" r:id="rId9"/>
    <p:sldId id="285" r:id="rId10"/>
    <p:sldId id="286" r:id="rId11"/>
    <p:sldId id="291" r:id="rId12"/>
    <p:sldId id="293" r:id="rId13"/>
    <p:sldId id="292" r:id="rId14"/>
    <p:sldId id="294" r:id="rId15"/>
    <p:sldId id="299" r:id="rId16"/>
    <p:sldId id="298" r:id="rId17"/>
    <p:sldId id="296" r:id="rId18"/>
    <p:sldId id="290" r:id="rId19"/>
  </p:sldIdLst>
  <p:sldSz cx="9144000" cy="5143500" type="screen16x9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77BD"/>
    <a:srgbClr val="666666"/>
    <a:srgbClr val="0000B5"/>
    <a:srgbClr val="00006E"/>
    <a:srgbClr val="000097"/>
    <a:srgbClr val="E40064"/>
    <a:srgbClr val="E90064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EEEF9BE-2B8A-40EA-B200-0E19FDDD65E2}">
  <a:tblStyle styleId="{2EEEF9BE-2B8A-40EA-B200-0E19FDDD65E2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96"/>
    <p:restoredTop sz="95238" autoAdjust="0"/>
  </p:normalViewPr>
  <p:slideViewPr>
    <p:cSldViewPr snapToGrid="0" snapToObjects="1">
      <p:cViewPr varScale="1">
        <p:scale>
          <a:sx n="98" d="100"/>
          <a:sy n="98" d="100"/>
        </p:scale>
        <p:origin x="54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026966014035451"/>
          <c:y val="0.20322244094488193"/>
          <c:w val="0.39360174744784748"/>
          <c:h val="0.60886761811023626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LEGAL STATUS AND OWNERSHIP</c:v>
                </c:pt>
              </c:strCache>
            </c:strRef>
          </c:tx>
          <c:dPt>
            <c:idx val="0"/>
            <c:bubble3D val="0"/>
            <c:spPr>
              <a:solidFill>
                <a:srgbClr val="E40064"/>
              </a:solidFill>
            </c:spPr>
          </c:dPt>
          <c:dPt>
            <c:idx val="1"/>
            <c:bubble3D val="0"/>
            <c:spPr>
              <a:solidFill>
                <a:srgbClr val="00006E">
                  <a:alpha val="74118"/>
                </a:srgbClr>
              </a:solidFill>
            </c:spPr>
          </c:dPt>
          <c:dLbls>
            <c:dLbl>
              <c:idx val="0"/>
              <c:layout>
                <c:manualLayout>
                  <c:x val="-0.14863399512681952"/>
                  <c:y val="1.0556102362204724E-3"/>
                </c:manualLayout>
              </c:layout>
              <c:spPr/>
              <c:txPr>
                <a:bodyPr/>
                <a:lstStyle/>
                <a:p>
                  <a:pPr>
                    <a:defRPr sz="28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6729431904475736"/>
                  <c:y val="-2.7617864173228288E-2"/>
                </c:manualLayout>
              </c:layout>
              <c:spPr/>
              <c:txPr>
                <a:bodyPr/>
                <a:lstStyle/>
                <a:p>
                  <a:pPr>
                    <a:defRPr sz="280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numRef>
              <c:f>Hoja1!$A$2:$A$3</c:f>
              <c:numCache>
                <c:formatCode>General</c:formatCode>
                <c:ptCount val="2"/>
              </c:numCache>
            </c:numRef>
          </c:cat>
          <c:val>
            <c:numRef>
              <c:f>Hoja1!$B$2:$B$3</c:f>
              <c:numCache>
                <c:formatCode>General</c:formatCode>
                <c:ptCount val="2"/>
                <c:pt idx="0">
                  <c:v>51</c:v>
                </c:pt>
                <c:pt idx="1">
                  <c:v>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0F4CB4-21C6-4C5E-8474-7BFBB38E851F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DE3417C-4759-4C3C-AB48-5E78DFF6E8C6}">
      <dgm:prSet phldrT="[Texto]"/>
      <dgm:spPr>
        <a:solidFill>
          <a:schemeClr val="accent1">
            <a:lumMod val="50000"/>
          </a:schemeClr>
        </a:solidFill>
      </dgm:spPr>
      <dgm:t>
        <a:bodyPr/>
        <a:lstStyle/>
        <a:p>
          <a:pPr algn="ctr">
            <a:buNone/>
          </a:pPr>
          <a:r>
            <a:rPr lang="en-US" sz="1800" b="1" dirty="0" smtClean="0">
              <a:latin typeface="Trebuchet MS" pitchFamily="34" charset="0"/>
              <a:ea typeface="Tahoma" pitchFamily="34" charset="0"/>
              <a:cs typeface="Tahoma" pitchFamily="34" charset="0"/>
            </a:rPr>
            <a:t>SHAREHOLDERS MEETING</a:t>
          </a:r>
        </a:p>
        <a:p>
          <a:pPr algn="ctr">
            <a:buNone/>
          </a:pPr>
          <a:r>
            <a:rPr lang="en-US" sz="1800" dirty="0" smtClean="0">
              <a:latin typeface="Trebuchet MS" pitchFamily="34" charset="0"/>
              <a:ea typeface="Tahoma" pitchFamily="34" charset="0"/>
              <a:cs typeface="Tahoma" pitchFamily="34" charset="0"/>
            </a:rPr>
            <a:t>(President and CEO)</a:t>
          </a:r>
        </a:p>
        <a:p>
          <a:endParaRPr lang="en-GB" dirty="0">
            <a:latin typeface="Trebuchet MS" pitchFamily="34" charset="0"/>
            <a:ea typeface="Tahoma" pitchFamily="34" charset="0"/>
            <a:cs typeface="Tahoma" pitchFamily="34" charset="0"/>
          </a:endParaRPr>
        </a:p>
      </dgm:t>
    </dgm:pt>
    <dgm:pt modelId="{7BCBECFF-6739-42DC-98C9-CC272A9536A7}" type="parTrans" cxnId="{E065D799-16F3-4F9A-A004-C8623DBCFD95}">
      <dgm:prSet/>
      <dgm:spPr/>
      <dgm:t>
        <a:bodyPr/>
        <a:lstStyle/>
        <a:p>
          <a:endParaRPr lang="en-GB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86A29DA2-8C7E-4E0F-BE5F-750E2F716E99}" type="sibTrans" cxnId="{E065D799-16F3-4F9A-A004-C8623DBCFD95}">
      <dgm:prSet/>
      <dgm:spPr/>
      <dgm:t>
        <a:bodyPr/>
        <a:lstStyle/>
        <a:p>
          <a:endParaRPr lang="en-GB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3EA4B6A8-6ACC-41FB-A32F-6FB59D25E371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dirty="0" smtClean="0">
              <a:latin typeface="Trebuchet MS" pitchFamily="34" charset="0"/>
              <a:ea typeface="Tahoma" pitchFamily="34" charset="0"/>
              <a:cs typeface="Tahoma" pitchFamily="34" charset="0"/>
            </a:rPr>
            <a:t>SUPERVISORY BOARD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dirty="0" smtClean="0">
              <a:latin typeface="Trebuchet MS" pitchFamily="34" charset="0"/>
              <a:ea typeface="Tahoma" pitchFamily="34" charset="0"/>
              <a:cs typeface="Tahoma" pitchFamily="34" charset="0"/>
            </a:rPr>
            <a:t>(President, CEO, vice-president and 6 board members)</a:t>
          </a:r>
        </a:p>
        <a:p>
          <a:pPr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dirty="0">
            <a:latin typeface="Trebuchet MS" pitchFamily="34" charset="0"/>
            <a:ea typeface="Tahoma" pitchFamily="34" charset="0"/>
            <a:cs typeface="Tahoma" pitchFamily="34" charset="0"/>
          </a:endParaRPr>
        </a:p>
      </dgm:t>
    </dgm:pt>
    <dgm:pt modelId="{9B3CD3A3-3C9D-4492-B76B-6B6B04535A17}" type="parTrans" cxnId="{6B796447-6AD7-4AD9-9F99-6A5F978053A0}">
      <dgm:prSet/>
      <dgm:spPr/>
      <dgm:t>
        <a:bodyPr/>
        <a:lstStyle/>
        <a:p>
          <a:endParaRPr lang="en-GB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DFE2F9EE-9556-47BE-AD1B-233F761334CE}" type="sibTrans" cxnId="{6B796447-6AD7-4AD9-9F99-6A5F978053A0}">
      <dgm:prSet/>
      <dgm:spPr/>
      <dgm:t>
        <a:bodyPr/>
        <a:lstStyle/>
        <a:p>
          <a:endParaRPr lang="en-GB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720F100F-6A38-478F-B6D7-27505BD5C4FF}">
      <dgm:prSet phldrT="[Texto]" custT="1"/>
      <dgm:spPr>
        <a:solidFill>
          <a:schemeClr val="bg2">
            <a:lumMod val="50000"/>
          </a:schemeClr>
        </a:solidFill>
      </dgm:spPr>
      <dgm:t>
        <a:bodyPr/>
        <a:lstStyle/>
        <a:p>
          <a:pPr algn="ctr">
            <a:buNone/>
          </a:pPr>
          <a:endParaRPr lang="en-US" sz="1400" dirty="0" smtClean="0">
            <a:latin typeface="Trebuchet MS" pitchFamily="34" charset="0"/>
            <a:ea typeface="Tahoma" pitchFamily="34" charset="0"/>
            <a:cs typeface="Tahoma" pitchFamily="34" charset="0"/>
          </a:endParaRPr>
        </a:p>
        <a:p>
          <a:pPr algn="ctr">
            <a:buNone/>
          </a:pPr>
          <a:r>
            <a:rPr lang="en-US" sz="1400" b="1" dirty="0" smtClean="0">
              <a:latin typeface="Trebuchet MS" pitchFamily="34" charset="0"/>
              <a:ea typeface="Tahoma" pitchFamily="34" charset="0"/>
              <a:cs typeface="Tahoma" pitchFamily="34" charset="0"/>
            </a:rPr>
            <a:t>MANAGEMENT BOARD</a:t>
          </a:r>
        </a:p>
        <a:p>
          <a:pPr algn="ctr">
            <a:buNone/>
          </a:pPr>
          <a:r>
            <a:rPr lang="en-US" sz="1400" dirty="0" smtClean="0">
              <a:latin typeface="Trebuchet MS" pitchFamily="34" charset="0"/>
              <a:ea typeface="Tahoma" pitchFamily="34" charset="0"/>
              <a:cs typeface="Tahoma" pitchFamily="34" charset="0"/>
            </a:rPr>
            <a:t>(General Manager and Deputy Manager)</a:t>
          </a:r>
        </a:p>
        <a:p>
          <a:pPr algn="ctr">
            <a:buNone/>
          </a:pPr>
          <a:endParaRPr lang="en-US" sz="1400" dirty="0" smtClean="0">
            <a:latin typeface="Trebuchet MS" pitchFamily="34" charset="0"/>
            <a:ea typeface="Tahoma" pitchFamily="34" charset="0"/>
            <a:cs typeface="Tahoma" pitchFamily="34" charset="0"/>
          </a:endParaRPr>
        </a:p>
        <a:p>
          <a:endParaRPr lang="en-GB" sz="1000" dirty="0">
            <a:latin typeface="Trebuchet MS" pitchFamily="34" charset="0"/>
            <a:ea typeface="Tahoma" pitchFamily="34" charset="0"/>
            <a:cs typeface="Tahoma" pitchFamily="34" charset="0"/>
          </a:endParaRPr>
        </a:p>
      </dgm:t>
    </dgm:pt>
    <dgm:pt modelId="{16040359-3BD8-47F7-96C6-F050ACE3EC63}" type="parTrans" cxnId="{5FC7A8A4-A219-4953-97D7-8389ACF26C72}">
      <dgm:prSet/>
      <dgm:spPr/>
      <dgm:t>
        <a:bodyPr/>
        <a:lstStyle/>
        <a:p>
          <a:endParaRPr lang="en-GB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74912049-0213-49CD-B13C-26B0DBD92F3E}" type="sibTrans" cxnId="{5FC7A8A4-A219-4953-97D7-8389ACF26C72}">
      <dgm:prSet/>
      <dgm:spPr/>
      <dgm:t>
        <a:bodyPr/>
        <a:lstStyle/>
        <a:p>
          <a:endParaRPr lang="en-GB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B90FFD82-BE9C-4A35-9C2E-739B48A3AD11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dirty="0" smtClean="0">
              <a:latin typeface="Trebuchet MS" pitchFamily="34" charset="0"/>
              <a:ea typeface="Tahoma" pitchFamily="34" charset="0"/>
              <a:cs typeface="Tahoma" pitchFamily="34" charset="0"/>
            </a:rPr>
            <a:t>Heads of Departments and Units</a:t>
          </a:r>
        </a:p>
        <a:p>
          <a:pPr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dirty="0">
            <a:latin typeface="Trebuchet MS" pitchFamily="34" charset="0"/>
            <a:ea typeface="Tahoma" pitchFamily="34" charset="0"/>
            <a:cs typeface="Tahoma" pitchFamily="34" charset="0"/>
          </a:endParaRPr>
        </a:p>
      </dgm:t>
    </dgm:pt>
    <dgm:pt modelId="{F19DFA83-49E5-4738-AB2D-CB0BDF0DB5F9}" type="parTrans" cxnId="{D08A9E23-44C3-40B4-B438-A7B7934B9829}">
      <dgm:prSet/>
      <dgm:spPr/>
      <dgm:t>
        <a:bodyPr/>
        <a:lstStyle/>
        <a:p>
          <a:endParaRPr lang="en-GB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D97D58DC-77AE-4569-8B93-41B1E805B567}" type="sibTrans" cxnId="{D08A9E23-44C3-40B4-B438-A7B7934B9829}">
      <dgm:prSet/>
      <dgm:spPr/>
      <dgm:t>
        <a:bodyPr/>
        <a:lstStyle/>
        <a:p>
          <a:endParaRPr lang="en-GB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0F7834A-6427-4DA4-8BBA-80409752A2FA}" type="pres">
      <dgm:prSet presAssocID="{A80F4CB4-21C6-4C5E-8474-7BFBB38E851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511E8C5B-7D0C-40EF-AA91-4127F9D5B60D}" type="pres">
      <dgm:prSet presAssocID="{5DE3417C-4759-4C3C-AB48-5E78DFF6E8C6}" presName="vertOne" presStyleCnt="0"/>
      <dgm:spPr/>
    </dgm:pt>
    <dgm:pt modelId="{2E191D2C-40D0-4F59-A055-5EB03A07F31A}" type="pres">
      <dgm:prSet presAssocID="{5DE3417C-4759-4C3C-AB48-5E78DFF6E8C6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0B7BCD2F-6CE5-439B-B48B-9E3D7810FE2C}" type="pres">
      <dgm:prSet presAssocID="{5DE3417C-4759-4C3C-AB48-5E78DFF6E8C6}" presName="parTransOne" presStyleCnt="0"/>
      <dgm:spPr/>
    </dgm:pt>
    <dgm:pt modelId="{094A0F33-71C9-4A58-98AE-FF2BD74C5C02}" type="pres">
      <dgm:prSet presAssocID="{5DE3417C-4759-4C3C-AB48-5E78DFF6E8C6}" presName="horzOne" presStyleCnt="0"/>
      <dgm:spPr/>
    </dgm:pt>
    <dgm:pt modelId="{D92811FF-833B-4F72-8D26-2E49A2FEE5CD}" type="pres">
      <dgm:prSet presAssocID="{3EA4B6A8-6ACC-41FB-A32F-6FB59D25E371}" presName="vertTwo" presStyleCnt="0"/>
      <dgm:spPr/>
    </dgm:pt>
    <dgm:pt modelId="{5E939FC6-E3DE-4533-958D-3FB83A4485DE}" type="pres">
      <dgm:prSet presAssocID="{3EA4B6A8-6ACC-41FB-A32F-6FB59D25E371}" presName="txTwo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6D829DAF-8CA4-4177-84D1-C83D3B2FF9EE}" type="pres">
      <dgm:prSet presAssocID="{3EA4B6A8-6ACC-41FB-A32F-6FB59D25E371}" presName="parTransTwo" presStyleCnt="0"/>
      <dgm:spPr/>
    </dgm:pt>
    <dgm:pt modelId="{363D234E-1D07-4141-9242-2386C06FBFC7}" type="pres">
      <dgm:prSet presAssocID="{3EA4B6A8-6ACC-41FB-A32F-6FB59D25E371}" presName="horzTwo" presStyleCnt="0"/>
      <dgm:spPr/>
    </dgm:pt>
    <dgm:pt modelId="{C6C19AA7-47BF-4483-9503-4D2B54CF6E36}" type="pres">
      <dgm:prSet presAssocID="{720F100F-6A38-478F-B6D7-27505BD5C4FF}" presName="vertThree" presStyleCnt="0"/>
      <dgm:spPr/>
    </dgm:pt>
    <dgm:pt modelId="{65AE2172-4D33-495C-97A4-C169050456E0}" type="pres">
      <dgm:prSet presAssocID="{720F100F-6A38-478F-B6D7-27505BD5C4FF}" presName="txThree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0512C03E-4359-43BB-AAD9-EDFCA6432406}" type="pres">
      <dgm:prSet presAssocID="{720F100F-6A38-478F-B6D7-27505BD5C4FF}" presName="parTransThree" presStyleCnt="0"/>
      <dgm:spPr/>
    </dgm:pt>
    <dgm:pt modelId="{1143EDCE-7417-4F07-8BCD-FCC8D1BD5D29}" type="pres">
      <dgm:prSet presAssocID="{720F100F-6A38-478F-B6D7-27505BD5C4FF}" presName="horzThree" presStyleCnt="0"/>
      <dgm:spPr/>
    </dgm:pt>
    <dgm:pt modelId="{C199D886-0CEA-4FB1-A7B8-A3A353A66F6D}" type="pres">
      <dgm:prSet presAssocID="{B90FFD82-BE9C-4A35-9C2E-739B48A3AD11}" presName="vertFour" presStyleCnt="0">
        <dgm:presLayoutVars>
          <dgm:chPref val="3"/>
        </dgm:presLayoutVars>
      </dgm:prSet>
      <dgm:spPr/>
    </dgm:pt>
    <dgm:pt modelId="{B6EECF16-AB9C-4FE8-A9F2-26C5363387AC}" type="pres">
      <dgm:prSet presAssocID="{B90FFD82-BE9C-4A35-9C2E-739B48A3AD11}" presName="txFour" presStyleLbl="node4" presStyleIdx="0" presStyleCnt="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FF109B8-F3C7-4EEA-B059-323AA909B467}" type="pres">
      <dgm:prSet presAssocID="{B90FFD82-BE9C-4A35-9C2E-739B48A3AD11}" presName="horzFour" presStyleCnt="0"/>
      <dgm:spPr/>
    </dgm:pt>
  </dgm:ptLst>
  <dgm:cxnLst>
    <dgm:cxn modelId="{5FC7A8A4-A219-4953-97D7-8389ACF26C72}" srcId="{3EA4B6A8-6ACC-41FB-A32F-6FB59D25E371}" destId="{720F100F-6A38-478F-B6D7-27505BD5C4FF}" srcOrd="0" destOrd="0" parTransId="{16040359-3BD8-47F7-96C6-F050ACE3EC63}" sibTransId="{74912049-0213-49CD-B13C-26B0DBD92F3E}"/>
    <dgm:cxn modelId="{2A700E36-B0FB-42C6-86B6-E3D098C17326}" type="presOf" srcId="{B90FFD82-BE9C-4A35-9C2E-739B48A3AD11}" destId="{B6EECF16-AB9C-4FE8-A9F2-26C5363387AC}" srcOrd="0" destOrd="0" presId="urn:microsoft.com/office/officeart/2005/8/layout/hierarchy4"/>
    <dgm:cxn modelId="{20306D20-6E9C-49D9-88B1-C1D2DFAFCFBB}" type="presOf" srcId="{3EA4B6A8-6ACC-41FB-A32F-6FB59D25E371}" destId="{5E939FC6-E3DE-4533-958D-3FB83A4485DE}" srcOrd="0" destOrd="0" presId="urn:microsoft.com/office/officeart/2005/8/layout/hierarchy4"/>
    <dgm:cxn modelId="{6B796447-6AD7-4AD9-9F99-6A5F978053A0}" srcId="{5DE3417C-4759-4C3C-AB48-5E78DFF6E8C6}" destId="{3EA4B6A8-6ACC-41FB-A32F-6FB59D25E371}" srcOrd="0" destOrd="0" parTransId="{9B3CD3A3-3C9D-4492-B76B-6B6B04535A17}" sibTransId="{DFE2F9EE-9556-47BE-AD1B-233F761334CE}"/>
    <dgm:cxn modelId="{E213ABAB-138D-496B-900A-E48624B86CF3}" type="presOf" srcId="{5DE3417C-4759-4C3C-AB48-5E78DFF6E8C6}" destId="{2E191D2C-40D0-4F59-A055-5EB03A07F31A}" srcOrd="0" destOrd="0" presId="urn:microsoft.com/office/officeart/2005/8/layout/hierarchy4"/>
    <dgm:cxn modelId="{E065D799-16F3-4F9A-A004-C8623DBCFD95}" srcId="{A80F4CB4-21C6-4C5E-8474-7BFBB38E851F}" destId="{5DE3417C-4759-4C3C-AB48-5E78DFF6E8C6}" srcOrd="0" destOrd="0" parTransId="{7BCBECFF-6739-42DC-98C9-CC272A9536A7}" sibTransId="{86A29DA2-8C7E-4E0F-BE5F-750E2F716E99}"/>
    <dgm:cxn modelId="{D08A9E23-44C3-40B4-B438-A7B7934B9829}" srcId="{720F100F-6A38-478F-B6D7-27505BD5C4FF}" destId="{B90FFD82-BE9C-4A35-9C2E-739B48A3AD11}" srcOrd="0" destOrd="0" parTransId="{F19DFA83-49E5-4738-AB2D-CB0BDF0DB5F9}" sibTransId="{D97D58DC-77AE-4569-8B93-41B1E805B567}"/>
    <dgm:cxn modelId="{86D5D37F-1EC0-4F4B-A0DE-0C680D32F627}" type="presOf" srcId="{720F100F-6A38-478F-B6D7-27505BD5C4FF}" destId="{65AE2172-4D33-495C-97A4-C169050456E0}" srcOrd="0" destOrd="0" presId="urn:microsoft.com/office/officeart/2005/8/layout/hierarchy4"/>
    <dgm:cxn modelId="{A7E1F454-39D3-4A92-8225-6ECD9D0C2E89}" type="presOf" srcId="{A80F4CB4-21C6-4C5E-8474-7BFBB38E851F}" destId="{20F7834A-6427-4DA4-8BBA-80409752A2FA}" srcOrd="0" destOrd="0" presId="urn:microsoft.com/office/officeart/2005/8/layout/hierarchy4"/>
    <dgm:cxn modelId="{C4EECD9E-509C-43AE-8DF7-B7D5EE9D915D}" type="presParOf" srcId="{20F7834A-6427-4DA4-8BBA-80409752A2FA}" destId="{511E8C5B-7D0C-40EF-AA91-4127F9D5B60D}" srcOrd="0" destOrd="0" presId="urn:microsoft.com/office/officeart/2005/8/layout/hierarchy4"/>
    <dgm:cxn modelId="{1297F49F-972E-4174-9C82-B7EAE4EF86A6}" type="presParOf" srcId="{511E8C5B-7D0C-40EF-AA91-4127F9D5B60D}" destId="{2E191D2C-40D0-4F59-A055-5EB03A07F31A}" srcOrd="0" destOrd="0" presId="urn:microsoft.com/office/officeart/2005/8/layout/hierarchy4"/>
    <dgm:cxn modelId="{D1190FEA-D978-40F3-AE99-7D52A5D4FAAC}" type="presParOf" srcId="{511E8C5B-7D0C-40EF-AA91-4127F9D5B60D}" destId="{0B7BCD2F-6CE5-439B-B48B-9E3D7810FE2C}" srcOrd="1" destOrd="0" presId="urn:microsoft.com/office/officeart/2005/8/layout/hierarchy4"/>
    <dgm:cxn modelId="{355666FB-59AA-419D-A882-AEBF7594E264}" type="presParOf" srcId="{511E8C5B-7D0C-40EF-AA91-4127F9D5B60D}" destId="{094A0F33-71C9-4A58-98AE-FF2BD74C5C02}" srcOrd="2" destOrd="0" presId="urn:microsoft.com/office/officeart/2005/8/layout/hierarchy4"/>
    <dgm:cxn modelId="{9D58EDC4-F1AF-44A4-888B-18711C4BCDD9}" type="presParOf" srcId="{094A0F33-71C9-4A58-98AE-FF2BD74C5C02}" destId="{D92811FF-833B-4F72-8D26-2E49A2FEE5CD}" srcOrd="0" destOrd="0" presId="urn:microsoft.com/office/officeart/2005/8/layout/hierarchy4"/>
    <dgm:cxn modelId="{D192B832-088D-49B3-A9AB-1E2B3E6E73FE}" type="presParOf" srcId="{D92811FF-833B-4F72-8D26-2E49A2FEE5CD}" destId="{5E939FC6-E3DE-4533-958D-3FB83A4485DE}" srcOrd="0" destOrd="0" presId="urn:microsoft.com/office/officeart/2005/8/layout/hierarchy4"/>
    <dgm:cxn modelId="{97E45693-09B4-4ED1-96DB-7413508B1223}" type="presParOf" srcId="{D92811FF-833B-4F72-8D26-2E49A2FEE5CD}" destId="{6D829DAF-8CA4-4177-84D1-C83D3B2FF9EE}" srcOrd="1" destOrd="0" presId="urn:microsoft.com/office/officeart/2005/8/layout/hierarchy4"/>
    <dgm:cxn modelId="{3EE63AF5-63C2-411E-A996-944704644EE2}" type="presParOf" srcId="{D92811FF-833B-4F72-8D26-2E49A2FEE5CD}" destId="{363D234E-1D07-4141-9242-2386C06FBFC7}" srcOrd="2" destOrd="0" presId="urn:microsoft.com/office/officeart/2005/8/layout/hierarchy4"/>
    <dgm:cxn modelId="{DE0BA96E-9007-48E7-B5F3-0BE61D23CB62}" type="presParOf" srcId="{363D234E-1D07-4141-9242-2386C06FBFC7}" destId="{C6C19AA7-47BF-4483-9503-4D2B54CF6E36}" srcOrd="0" destOrd="0" presId="urn:microsoft.com/office/officeart/2005/8/layout/hierarchy4"/>
    <dgm:cxn modelId="{65B1863A-2D5C-4AC1-A430-C1054C837548}" type="presParOf" srcId="{C6C19AA7-47BF-4483-9503-4D2B54CF6E36}" destId="{65AE2172-4D33-495C-97A4-C169050456E0}" srcOrd="0" destOrd="0" presId="urn:microsoft.com/office/officeart/2005/8/layout/hierarchy4"/>
    <dgm:cxn modelId="{8BA0FF48-3C58-4F9C-A519-E21A256B4CCD}" type="presParOf" srcId="{C6C19AA7-47BF-4483-9503-4D2B54CF6E36}" destId="{0512C03E-4359-43BB-AAD9-EDFCA6432406}" srcOrd="1" destOrd="0" presId="urn:microsoft.com/office/officeart/2005/8/layout/hierarchy4"/>
    <dgm:cxn modelId="{C8FA35C6-D373-4E25-AF6E-3BD827260CC9}" type="presParOf" srcId="{C6C19AA7-47BF-4483-9503-4D2B54CF6E36}" destId="{1143EDCE-7417-4F07-8BCD-FCC8D1BD5D29}" srcOrd="2" destOrd="0" presId="urn:microsoft.com/office/officeart/2005/8/layout/hierarchy4"/>
    <dgm:cxn modelId="{B9A5D6C6-5AA2-40FD-8BB8-A6C67BE8310C}" type="presParOf" srcId="{1143EDCE-7417-4F07-8BCD-FCC8D1BD5D29}" destId="{C199D886-0CEA-4FB1-A7B8-A3A353A66F6D}" srcOrd="0" destOrd="0" presId="urn:microsoft.com/office/officeart/2005/8/layout/hierarchy4"/>
    <dgm:cxn modelId="{FD584202-218F-4D1E-8B46-21B0D905F888}" type="presParOf" srcId="{C199D886-0CEA-4FB1-A7B8-A3A353A66F6D}" destId="{B6EECF16-AB9C-4FE8-A9F2-26C5363387AC}" srcOrd="0" destOrd="0" presId="urn:microsoft.com/office/officeart/2005/8/layout/hierarchy4"/>
    <dgm:cxn modelId="{804F6635-ED1F-4BB6-ACD8-98EEC2C87E1B}" type="presParOf" srcId="{C199D886-0CEA-4FB1-A7B8-A3A353A66F6D}" destId="{AFF109B8-F3C7-4EEA-B059-323AA909B46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DAFB8-2FDE-4EE7-B4B0-FF9FC6DDD5E9}" type="datetimeFigureOut">
              <a:rPr lang="en-GB" smtClean="0"/>
              <a:t>10/05/2016</a:t>
            </a:fld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F8F39-988D-405B-8766-1371EF5957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1374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rebuchet MS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9133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0" t="0" r="0" b="0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4" name="Shape 14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0" t="0" r="0" b="0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48300" y="1354750"/>
            <a:ext cx="3522300" cy="298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3000">
                <a:latin typeface="Trebuchet MS" charset="0"/>
                <a:ea typeface="Trebuchet MS" charset="0"/>
                <a:cs typeface="Trebuchet MS" charset="0"/>
              </a:defRPr>
            </a:lvl1pPr>
            <a:lvl2pPr lvl="1" rtl="0">
              <a:spcBef>
                <a:spcPts val="0"/>
              </a:spcBef>
              <a:buSzPct val="100000"/>
              <a:defRPr sz="3000"/>
            </a:lvl2pPr>
            <a:lvl3pPr lvl="2" rtl="0">
              <a:spcBef>
                <a:spcPts val="0"/>
              </a:spcBef>
              <a:buSzPct val="100000"/>
              <a:defRPr sz="3000"/>
            </a:lvl3pPr>
            <a:lvl4pPr lvl="3" rtl="0">
              <a:spcBef>
                <a:spcPts val="0"/>
              </a:spcBef>
              <a:buSzPct val="100000"/>
              <a:defRPr sz="3000"/>
            </a:lvl4pPr>
            <a:lvl5pPr lvl="4" rtl="0">
              <a:spcBef>
                <a:spcPts val="0"/>
              </a:spcBef>
              <a:buSzPct val="100000"/>
              <a:defRPr sz="3000"/>
            </a:lvl5pPr>
            <a:lvl6pPr lvl="5" rtl="0">
              <a:spcBef>
                <a:spcPts val="0"/>
              </a:spcBef>
              <a:buSzPct val="100000"/>
              <a:defRPr sz="3000"/>
            </a:lvl6pPr>
            <a:lvl7pPr lvl="6" rtl="0">
              <a:spcBef>
                <a:spcPts val="0"/>
              </a:spcBef>
              <a:buSzPct val="100000"/>
              <a:defRPr sz="3000"/>
            </a:lvl7pPr>
            <a:lvl8pPr lvl="7" rtl="0">
              <a:spcBef>
                <a:spcPts val="0"/>
              </a:spcBef>
              <a:buSzPct val="100000"/>
              <a:defRPr sz="3000"/>
            </a:lvl8pPr>
            <a:lvl9pPr lvl="8" rtl="0">
              <a:spcBef>
                <a:spcPts val="0"/>
              </a:spcBef>
              <a:buSzPct val="100000"/>
              <a:defRPr sz="3000"/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6724950" y="3265700"/>
            <a:ext cx="1906199" cy="1031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lvl="1" algn="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404" y="289686"/>
            <a:ext cx="1518553" cy="428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big imag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209250" y="-9675"/>
            <a:ext cx="3076750" cy="5167075"/>
          </a:xfrm>
          <a:custGeom>
            <a:avLst/>
            <a:gdLst/>
            <a:ahLst/>
            <a:cxnLst/>
            <a:rect l="0" t="0" r="0" b="0"/>
            <a:pathLst>
              <a:path w="123070" h="206683" extrusionOk="0">
                <a:moveTo>
                  <a:pt x="0" y="0"/>
                </a:moveTo>
                <a:lnTo>
                  <a:pt x="0" y="206683"/>
                </a:lnTo>
                <a:lnTo>
                  <a:pt x="123070" y="206545"/>
                </a:lnTo>
                <a:lnTo>
                  <a:pt x="67807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24" name="Shape 24"/>
          <p:cNvSpPr/>
          <p:nvPr/>
        </p:nvSpPr>
        <p:spPr>
          <a:xfrm>
            <a:off x="-19350" y="-9675"/>
            <a:ext cx="3076750" cy="5167075"/>
          </a:xfrm>
          <a:custGeom>
            <a:avLst/>
            <a:gdLst/>
            <a:ahLst/>
            <a:cxnLst/>
            <a:rect l="0" t="0" r="0" b="0"/>
            <a:pathLst>
              <a:path w="123070" h="206683" extrusionOk="0">
                <a:moveTo>
                  <a:pt x="0" y="0"/>
                </a:moveTo>
                <a:lnTo>
                  <a:pt x="0" y="206683"/>
                </a:lnTo>
                <a:lnTo>
                  <a:pt x="123070" y="206545"/>
                </a:lnTo>
                <a:lnTo>
                  <a:pt x="67807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09704" y="4116875"/>
            <a:ext cx="1609799" cy="48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>
                <a:latin typeface="Trebuchet MS" charset="0"/>
                <a:ea typeface="Trebuchet MS" charset="0"/>
                <a:cs typeface="Trebuchet MS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22860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59" name="Shape 59"/>
          <p:cNvSpPr/>
          <p:nvPr/>
        </p:nvSpPr>
        <p:spPr>
          <a:xfrm>
            <a:off x="-66266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72" y="176330"/>
            <a:ext cx="1518553" cy="428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4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741100"/>
            <a:ext cx="5185199" cy="474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352550"/>
            <a:ext cx="5185199" cy="225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666666"/>
              </a:buClr>
              <a:buSzPct val="100000"/>
              <a:buFont typeface="Karla"/>
              <a:buChar char="▸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>
              <a:spcBef>
                <a:spcPts val="480"/>
              </a:spcBef>
              <a:buClr>
                <a:srgbClr val="666666"/>
              </a:buClr>
              <a:buSzPct val="100000"/>
              <a:buFont typeface="Karla"/>
              <a:buChar char="▹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>
              <a:spcBef>
                <a:spcPts val="480"/>
              </a:spcBef>
              <a:buClr>
                <a:srgbClr val="666666"/>
              </a:buClr>
              <a:buSzPct val="100000"/>
              <a:buFont typeface="Karla"/>
              <a:buChar char="▹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8" r:id="rId3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Trebuchet MS" charset="0"/>
          <a:ea typeface="Trebuchet MS" charset="0"/>
          <a:cs typeface="Trebuchet MS" charset="0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Trebuchet MS" charset="0"/>
          <a:ea typeface="Trebuchet MS" charset="0"/>
          <a:cs typeface="Trebuchet MS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atsa.cat/" TargetMode="External"/><Relationship Id="rId2" Type="http://schemas.openxmlformats.org/officeDocument/2006/relationships/hyperlink" Target="mailto:dmilan@ematsa.cat" TargetMode="External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" r="3891"/>
          <a:stretch/>
        </p:blipFill>
        <p:spPr>
          <a:xfrm>
            <a:off x="46300" y="2584324"/>
            <a:ext cx="2152890" cy="668203"/>
          </a:xfrm>
          <a:prstGeom prst="rect">
            <a:avLst/>
          </a:prstGeom>
        </p:spPr>
      </p:pic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0" y="3530009"/>
            <a:ext cx="3185589" cy="1394731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GB" sz="3200" dirty="0" smtClean="0"/>
              <a:t>2016 Danube</a:t>
            </a:r>
            <a:br>
              <a:rPr lang="en-GB" sz="3200" dirty="0" smtClean="0"/>
            </a:br>
            <a:r>
              <a:rPr lang="en-GB" sz="3200" dirty="0" smtClean="0"/>
              <a:t>Water</a:t>
            </a:r>
            <a:br>
              <a:rPr lang="en-GB" sz="3200" dirty="0" smtClean="0"/>
            </a:br>
            <a:r>
              <a:rPr lang="en-GB" sz="3200" dirty="0" smtClean="0"/>
              <a:t>Conference</a:t>
            </a:r>
            <a:endParaRPr lang="en" sz="32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3"/>
          <p:cNvSpPr txBox="1">
            <a:spLocks/>
          </p:cNvSpPr>
          <p:nvPr/>
        </p:nvSpPr>
        <p:spPr>
          <a:xfrm>
            <a:off x="936445" y="14241"/>
            <a:ext cx="7279153" cy="49942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Char char="▸"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Char char="▹"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Char char="▹"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>
              <a:lnSpc>
                <a:spcPct val="150000"/>
              </a:lnSpc>
              <a:buFont typeface="Karla"/>
              <a:buNone/>
            </a:pPr>
            <a:r>
              <a:rPr lang="ca-ES" sz="2800" b="1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QUALITY OF SERVICE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GB" sz="1800" dirty="0" smtClean="0">
                <a:latin typeface="+mj-lt"/>
              </a:rPr>
              <a:t>Quality </a:t>
            </a:r>
            <a:r>
              <a:rPr lang="en-GB" sz="1800" dirty="0">
                <a:latin typeface="+mj-lt"/>
              </a:rPr>
              <a:t>Management </a:t>
            </a:r>
            <a:r>
              <a:rPr lang="en-GB" sz="1800" dirty="0" smtClean="0">
                <a:latin typeface="+mj-lt"/>
              </a:rPr>
              <a:t>ISO </a:t>
            </a:r>
            <a:r>
              <a:rPr lang="en-GB" sz="1800" dirty="0">
                <a:latin typeface="+mj-lt"/>
              </a:rPr>
              <a:t>9001</a:t>
            </a:r>
            <a:endParaRPr lang="ca-ES" sz="1800" dirty="0">
              <a:latin typeface="+mj-lt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GB" sz="1800" dirty="0" smtClean="0">
                <a:latin typeface="+mj-lt"/>
              </a:rPr>
              <a:t>Health </a:t>
            </a:r>
            <a:r>
              <a:rPr lang="en-GB" sz="1800" dirty="0">
                <a:latin typeface="+mj-lt"/>
              </a:rPr>
              <a:t>and Safety Protection </a:t>
            </a:r>
            <a:r>
              <a:rPr lang="en-GB" sz="1800" dirty="0" smtClean="0">
                <a:latin typeface="+mj-lt"/>
              </a:rPr>
              <a:t>OHSAS </a:t>
            </a:r>
            <a:r>
              <a:rPr lang="en-GB" sz="1800" dirty="0">
                <a:latin typeface="+mj-lt"/>
              </a:rPr>
              <a:t>18001</a:t>
            </a:r>
            <a:endParaRPr lang="ca-ES" sz="1800" dirty="0">
              <a:latin typeface="+mj-lt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GB" sz="1800" dirty="0" smtClean="0">
                <a:latin typeface="+mj-lt"/>
              </a:rPr>
              <a:t>Water </a:t>
            </a:r>
            <a:r>
              <a:rPr lang="en-GB" sz="1800" dirty="0">
                <a:latin typeface="+mj-lt"/>
              </a:rPr>
              <a:t>Safety Management (HACCP) </a:t>
            </a:r>
            <a:r>
              <a:rPr lang="en-GB" sz="1800" dirty="0" smtClean="0">
                <a:latin typeface="+mj-lt"/>
              </a:rPr>
              <a:t>ISO </a:t>
            </a:r>
            <a:r>
              <a:rPr lang="en-GB" sz="1800" dirty="0">
                <a:latin typeface="+mj-lt"/>
              </a:rPr>
              <a:t>22000</a:t>
            </a:r>
            <a:endParaRPr lang="ca-ES" sz="1800" dirty="0">
              <a:latin typeface="+mj-lt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GB" sz="1800" dirty="0" smtClean="0">
                <a:latin typeface="+mj-lt"/>
              </a:rPr>
              <a:t>Environmental </a:t>
            </a:r>
            <a:r>
              <a:rPr lang="en-GB" sz="1800" dirty="0">
                <a:latin typeface="+mj-lt"/>
              </a:rPr>
              <a:t>Management </a:t>
            </a:r>
            <a:r>
              <a:rPr lang="en-GB" sz="1800" dirty="0" smtClean="0">
                <a:latin typeface="+mj-lt"/>
              </a:rPr>
              <a:t>ISO 14001</a:t>
            </a:r>
            <a:endParaRPr lang="ca-ES" sz="1800" dirty="0">
              <a:latin typeface="+mj-lt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GB" sz="1800" dirty="0" smtClean="0">
                <a:latin typeface="+mj-lt"/>
              </a:rPr>
              <a:t>Testing </a:t>
            </a:r>
            <a:r>
              <a:rPr lang="en-GB" sz="1800" dirty="0">
                <a:latin typeface="+mj-lt"/>
              </a:rPr>
              <a:t>laboratories </a:t>
            </a:r>
            <a:r>
              <a:rPr lang="en-GB" sz="1800" dirty="0" smtClean="0">
                <a:latin typeface="+mj-lt"/>
              </a:rPr>
              <a:t>ISO </a:t>
            </a:r>
            <a:r>
              <a:rPr lang="en-GB" sz="1800" dirty="0">
                <a:latin typeface="+mj-lt"/>
              </a:rPr>
              <a:t>17025 </a:t>
            </a:r>
            <a:endParaRPr lang="en-GB" sz="1800" dirty="0" smtClean="0">
              <a:latin typeface="+mj-lt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GB" sz="1800" dirty="0" smtClean="0">
                <a:latin typeface="+mj-lt"/>
              </a:rPr>
              <a:t>Energy </a:t>
            </a:r>
            <a:r>
              <a:rPr lang="en-GB" sz="1800" dirty="0">
                <a:latin typeface="+mj-lt"/>
              </a:rPr>
              <a:t>management </a:t>
            </a:r>
            <a:r>
              <a:rPr lang="en-GB" sz="1800" dirty="0" smtClean="0">
                <a:latin typeface="+mj-lt"/>
              </a:rPr>
              <a:t>ISO </a:t>
            </a:r>
            <a:r>
              <a:rPr lang="en-GB" sz="1800" dirty="0">
                <a:latin typeface="+mj-lt"/>
              </a:rPr>
              <a:t>50001 </a:t>
            </a:r>
            <a:endParaRPr lang="en-GB" sz="1800" dirty="0" smtClean="0">
              <a:latin typeface="+mj-lt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GB" sz="1800" dirty="0" smtClean="0">
                <a:latin typeface="+mj-lt"/>
              </a:rPr>
              <a:t>Corporate Social Responsibility reporting </a:t>
            </a:r>
            <a:endParaRPr lang="ca-ES" sz="1800" dirty="0">
              <a:latin typeface="+mj-lt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" y="2625057"/>
            <a:ext cx="656863" cy="54738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9" y="704160"/>
            <a:ext cx="615628" cy="615628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9" y="1992976"/>
            <a:ext cx="629737" cy="629737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4" y="1340651"/>
            <a:ext cx="616593" cy="619274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0" r="25940"/>
          <a:stretch/>
        </p:blipFill>
        <p:spPr>
          <a:xfrm>
            <a:off x="97207" y="3926413"/>
            <a:ext cx="606057" cy="797004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57"/>
          <a:stretch/>
        </p:blipFill>
        <p:spPr>
          <a:xfrm>
            <a:off x="90170" y="4734045"/>
            <a:ext cx="706520" cy="277728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" y="3183460"/>
            <a:ext cx="602456" cy="834821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198" y="606849"/>
            <a:ext cx="1311958" cy="7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87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3216" y="1158209"/>
            <a:ext cx="7870789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800" dirty="0" smtClean="0">
                <a:solidFill>
                  <a:srgbClr val="666666"/>
                </a:solidFill>
                <a:latin typeface="+mj-lt"/>
                <a:ea typeface="Tahoma" pitchFamily="34" charset="0"/>
                <a:cs typeface="Tahoma" pitchFamily="34" charset="0"/>
              </a:rPr>
              <a:t>Unaccounted for water				</a:t>
            </a:r>
            <a:r>
              <a:rPr lang="en-GB" sz="18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Karla"/>
              </a:rPr>
              <a:t>19 %</a:t>
            </a:r>
            <a:endParaRPr lang="ca-ES" sz="1800" b="1" dirty="0">
              <a:solidFill>
                <a:schemeClr val="tx2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  <a:sym typeface="Karla"/>
            </a:endParaRP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800" dirty="0" smtClean="0">
                <a:solidFill>
                  <a:srgbClr val="666666"/>
                </a:solidFill>
                <a:latin typeface="+mj-lt"/>
                <a:ea typeface="Tahoma" pitchFamily="34" charset="0"/>
                <a:cs typeface="Tahoma" pitchFamily="34" charset="0"/>
              </a:rPr>
              <a:t>Smart metering				</a:t>
            </a:r>
            <a:r>
              <a:rPr lang="en-GB" sz="18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21 %</a:t>
            </a:r>
            <a:endParaRPr lang="ca-ES" sz="1800" b="1" dirty="0">
              <a:solidFill>
                <a:schemeClr val="tx2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800" dirty="0" smtClean="0">
                <a:solidFill>
                  <a:srgbClr val="666666"/>
                </a:solidFill>
                <a:latin typeface="+mj-lt"/>
                <a:ea typeface="Tahoma" pitchFamily="34" charset="0"/>
                <a:cs typeface="Tahoma" pitchFamily="34" charset="0"/>
              </a:rPr>
              <a:t>Annual network </a:t>
            </a:r>
            <a:r>
              <a:rPr lang="en-GB" sz="1800" dirty="0">
                <a:solidFill>
                  <a:srgbClr val="666666"/>
                </a:solidFill>
                <a:latin typeface="+mj-lt"/>
                <a:ea typeface="Tahoma" pitchFamily="34" charset="0"/>
                <a:cs typeface="Tahoma" pitchFamily="34" charset="0"/>
              </a:rPr>
              <a:t>breakdowns and </a:t>
            </a:r>
            <a:r>
              <a:rPr lang="en-GB" sz="1800" dirty="0" smtClean="0">
                <a:solidFill>
                  <a:srgbClr val="666666"/>
                </a:solidFill>
                <a:latin typeface="+mj-lt"/>
                <a:ea typeface="Tahoma" pitchFamily="34" charset="0"/>
                <a:cs typeface="Tahoma" pitchFamily="34" charset="0"/>
              </a:rPr>
              <a:t>leaks / km	</a:t>
            </a:r>
            <a:r>
              <a:rPr lang="ca-ES" sz="1800" b="1" dirty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0.82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800" dirty="0" smtClean="0">
                <a:solidFill>
                  <a:srgbClr val="666666"/>
                </a:solidFill>
                <a:latin typeface="+mj-lt"/>
                <a:ea typeface="Tahoma" pitchFamily="34" charset="0"/>
                <a:cs typeface="Tahoma" pitchFamily="34" charset="0"/>
              </a:rPr>
              <a:t>Efficiency </a:t>
            </a:r>
            <a:r>
              <a:rPr lang="en-GB" sz="1800" dirty="0">
                <a:solidFill>
                  <a:srgbClr val="666666"/>
                </a:solidFill>
                <a:latin typeface="+mj-lt"/>
                <a:ea typeface="Tahoma" pitchFamily="34" charset="0"/>
                <a:cs typeface="Tahoma" pitchFamily="34" charset="0"/>
              </a:rPr>
              <a:t>in </a:t>
            </a:r>
            <a:r>
              <a:rPr lang="en-GB" sz="1800" dirty="0" smtClean="0">
                <a:solidFill>
                  <a:srgbClr val="666666"/>
                </a:solidFill>
                <a:latin typeface="+mj-lt"/>
                <a:ea typeface="Tahoma" pitchFamily="34" charset="0"/>
                <a:cs typeface="Tahoma" pitchFamily="34" charset="0"/>
              </a:rPr>
              <a:t>wastewater treatment		</a:t>
            </a:r>
            <a:r>
              <a:rPr lang="en-GB" sz="18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96.4 % </a:t>
            </a:r>
            <a:r>
              <a:rPr lang="en-GB" sz="1800" b="1" dirty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(BOD)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666666"/>
                </a:solidFill>
                <a:latin typeface="+mj-lt"/>
                <a:ea typeface="Tahoma" pitchFamily="34" charset="0"/>
                <a:cs typeface="Tahoma" pitchFamily="34" charset="0"/>
              </a:rPr>
              <a:t>Water </a:t>
            </a:r>
            <a:r>
              <a:rPr lang="en-US" sz="1800" dirty="0">
                <a:solidFill>
                  <a:srgbClr val="666666"/>
                </a:solidFill>
                <a:latin typeface="+mj-lt"/>
                <a:ea typeface="Tahoma" pitchFamily="34" charset="0"/>
                <a:cs typeface="Tahoma" pitchFamily="34" charset="0"/>
              </a:rPr>
              <a:t>supply and sanitation coverage		</a:t>
            </a:r>
            <a:r>
              <a:rPr lang="en-US" sz="18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100 %</a:t>
            </a:r>
            <a:endParaRPr lang="en-US" sz="1800" b="1" dirty="0">
              <a:solidFill>
                <a:schemeClr val="tx2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800" dirty="0">
                <a:solidFill>
                  <a:srgbClr val="666666"/>
                </a:solidFill>
                <a:latin typeface="+mj-lt"/>
                <a:ea typeface="Tahoma" pitchFamily="34" charset="0"/>
                <a:cs typeface="Tahoma" pitchFamily="34" charset="0"/>
              </a:rPr>
              <a:t>Staff per </a:t>
            </a:r>
            <a:r>
              <a:rPr lang="en-US" sz="1800" dirty="0" smtClean="0">
                <a:solidFill>
                  <a:srgbClr val="666666"/>
                </a:solidFill>
                <a:latin typeface="+mj-lt"/>
                <a:ea typeface="Tahoma" pitchFamily="34" charset="0"/>
                <a:cs typeface="Tahoma" pitchFamily="34" charset="0"/>
              </a:rPr>
              <a:t>1.000 </a:t>
            </a:r>
            <a:r>
              <a:rPr lang="en-US" sz="1800" dirty="0">
                <a:solidFill>
                  <a:srgbClr val="666666"/>
                </a:solidFill>
                <a:latin typeface="+mj-lt"/>
                <a:ea typeface="Tahoma" pitchFamily="34" charset="0"/>
                <a:cs typeface="Tahoma" pitchFamily="34" charset="0"/>
              </a:rPr>
              <a:t>population </a:t>
            </a:r>
            <a:r>
              <a:rPr lang="en-US" sz="1800" dirty="0" smtClean="0">
                <a:solidFill>
                  <a:srgbClr val="666666"/>
                </a:solidFill>
                <a:latin typeface="+mj-lt"/>
                <a:ea typeface="Tahoma" pitchFamily="34" charset="0"/>
                <a:cs typeface="Tahoma" pitchFamily="34" charset="0"/>
              </a:rPr>
              <a:t>served		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0.8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endParaRPr lang="ca-ES" sz="1800" dirty="0">
              <a:solidFill>
                <a:srgbClr val="666666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96671" y="210597"/>
            <a:ext cx="21098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800" b="1" dirty="0" smtClean="0">
                <a:solidFill>
                  <a:srgbClr val="666666"/>
                </a:solidFill>
                <a:latin typeface="+mj-lt"/>
              </a:rPr>
              <a:t>EFFICIENCY</a:t>
            </a:r>
            <a:endParaRPr lang="ca-ES" sz="2800" b="1" dirty="0">
              <a:solidFill>
                <a:srgbClr val="666666"/>
              </a:solidFill>
              <a:latin typeface="+mj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766" y="641217"/>
            <a:ext cx="1254653" cy="8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836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ctrTitle"/>
          </p:nvPr>
        </p:nvSpPr>
        <p:spPr>
          <a:xfrm>
            <a:off x="243186" y="1701975"/>
            <a:ext cx="4629756" cy="298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1" fontAlgn="ctr"/>
            <a:r>
              <a:rPr lang="en" sz="8000" dirty="0" smtClean="0">
                <a:solidFill>
                  <a:schemeClr val="bg2">
                    <a:lumMod val="50000"/>
                  </a:schemeClr>
                </a:solidFill>
              </a:rPr>
              <a:t>3.</a:t>
            </a:r>
            <a:r>
              <a:rPr lang="en" sz="32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" sz="32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sz="3200" dirty="0" smtClean="0">
                <a:latin typeface="+mj-lt"/>
              </a:rPr>
              <a:t>keys to success</a:t>
            </a:r>
            <a:endParaRPr lang="ca-E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79743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07303" y="148952"/>
            <a:ext cx="39469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800" b="1" dirty="0" smtClean="0">
                <a:solidFill>
                  <a:srgbClr val="666666"/>
                </a:solidFill>
                <a:latin typeface="+mj-lt"/>
              </a:rPr>
              <a:t>EXTERNAL AUTONOMY</a:t>
            </a:r>
            <a:endParaRPr lang="ca-ES" sz="2800" b="1" dirty="0">
              <a:solidFill>
                <a:srgbClr val="666666"/>
              </a:solidFill>
              <a:latin typeface="+mj-lt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87150" y="1366843"/>
            <a:ext cx="70732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ctr">
              <a:lnSpc>
                <a:spcPct val="200000"/>
              </a:lnSpc>
              <a:buFont typeface="+mj-lt"/>
              <a:buAutoNum type="arabicPeriod"/>
            </a:pPr>
            <a:r>
              <a:rPr lang="en-GB" sz="1600" dirty="0" smtClean="0">
                <a:solidFill>
                  <a:srgbClr val="666666"/>
                </a:solidFill>
                <a:latin typeface="+mj-lt"/>
                <a:ea typeface="Times New Roman"/>
                <a:cs typeface="Times New Roman"/>
              </a:rPr>
              <a:t>The water service is of common interest and </a:t>
            </a:r>
            <a:r>
              <a:rPr lang="en-GB" sz="1600" dirty="0">
                <a:solidFill>
                  <a:srgbClr val="666666"/>
                </a:solidFill>
                <a:latin typeface="+mj-lt"/>
                <a:ea typeface="Times New Roman"/>
                <a:cs typeface="Times New Roman"/>
              </a:rPr>
              <a:t>unites </a:t>
            </a:r>
            <a:r>
              <a:rPr lang="en-GB" sz="1600" dirty="0" smtClean="0">
                <a:solidFill>
                  <a:srgbClr val="666666"/>
                </a:solidFill>
                <a:latin typeface="+mj-lt"/>
                <a:ea typeface="Times New Roman"/>
                <a:cs typeface="Times New Roman"/>
              </a:rPr>
              <a:t>all </a:t>
            </a:r>
            <a:r>
              <a:rPr lang="en-GB" sz="1600" dirty="0">
                <a:solidFill>
                  <a:srgbClr val="666666"/>
                </a:solidFill>
                <a:latin typeface="+mj-lt"/>
                <a:ea typeface="Times New Roman"/>
                <a:cs typeface="Times New Roman"/>
              </a:rPr>
              <a:t>political visions</a:t>
            </a:r>
          </a:p>
          <a:p>
            <a:pPr marL="342900" indent="-342900" algn="just" fontAlgn="ctr">
              <a:lnSpc>
                <a:spcPct val="200000"/>
              </a:lnSpc>
              <a:buFont typeface="+mj-lt"/>
              <a:buAutoNum type="arabicPeriod"/>
              <a:tabLst>
                <a:tab pos="5116513" algn="l"/>
              </a:tabLst>
            </a:pPr>
            <a:r>
              <a:rPr lang="en-GB" sz="1600" dirty="0" smtClean="0">
                <a:solidFill>
                  <a:srgbClr val="666666"/>
                </a:solidFill>
                <a:latin typeface="+mj-lt"/>
                <a:ea typeface="Times New Roman"/>
                <a:cs typeface="Times New Roman"/>
              </a:rPr>
              <a:t>The City Council:</a:t>
            </a:r>
          </a:p>
          <a:p>
            <a:pPr marL="885825" lvl="8" indent="-342900" algn="just" fontAlgn="ctr">
              <a:lnSpc>
                <a:spcPct val="200000"/>
              </a:lnSpc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+mj-lt"/>
                <a:ea typeface="Times New Roman"/>
                <a:cs typeface="Times New Roman"/>
              </a:rPr>
              <a:t>acts as an owner ensuring our </a:t>
            </a:r>
            <a:r>
              <a:rPr lang="en-GB" sz="1600" dirty="0">
                <a:solidFill>
                  <a:srgbClr val="666666"/>
                </a:solidFill>
                <a:latin typeface="+mj-lt"/>
                <a:ea typeface="Times New Roman"/>
                <a:cs typeface="Times New Roman"/>
              </a:rPr>
              <a:t>financial sustainability </a:t>
            </a:r>
            <a:endParaRPr lang="en-GB" sz="1600" dirty="0" smtClean="0">
              <a:solidFill>
                <a:srgbClr val="666666"/>
              </a:solidFill>
              <a:latin typeface="+mj-lt"/>
              <a:ea typeface="Times New Roman"/>
              <a:cs typeface="Times New Roman"/>
            </a:endParaRPr>
          </a:p>
          <a:p>
            <a:pPr marL="885825" lvl="8" indent="-342900" algn="just" fontAlgn="ctr">
              <a:lnSpc>
                <a:spcPct val="200000"/>
              </a:lnSpc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+mj-lt"/>
                <a:ea typeface="Times New Roman"/>
                <a:cs typeface="Times New Roman"/>
              </a:rPr>
              <a:t>considers the water infrastructure as a crucial asset of the city </a:t>
            </a:r>
            <a:endParaRPr lang="ca-ES" sz="1600" dirty="0">
              <a:solidFill>
                <a:srgbClr val="666666"/>
              </a:solidFill>
              <a:latin typeface="+mj-lt"/>
              <a:ea typeface="Calibri"/>
              <a:cs typeface="Times New Roman"/>
            </a:endParaRPr>
          </a:p>
          <a:p>
            <a:pPr marL="885825" indent="-342900" algn="just" fontAlgn="ctr">
              <a:lnSpc>
                <a:spcPct val="200000"/>
              </a:lnSpc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666666"/>
                </a:solidFill>
                <a:latin typeface="+mj-lt"/>
                <a:ea typeface="Times New Roman"/>
                <a:cs typeface="Times New Roman"/>
              </a:rPr>
              <a:t>keeps the main </a:t>
            </a:r>
            <a:r>
              <a:rPr lang="en-GB" sz="1600" dirty="0">
                <a:solidFill>
                  <a:srgbClr val="666666"/>
                </a:solidFill>
                <a:latin typeface="+mj-lt"/>
                <a:ea typeface="Times New Roman"/>
                <a:cs typeface="Times New Roman"/>
              </a:rPr>
              <a:t>strategic lines </a:t>
            </a:r>
            <a:r>
              <a:rPr lang="en-GB" sz="1600" dirty="0" smtClean="0">
                <a:solidFill>
                  <a:srgbClr val="666666"/>
                </a:solidFill>
                <a:latin typeface="+mj-lt"/>
                <a:ea typeface="Times New Roman"/>
                <a:cs typeface="Times New Roman"/>
              </a:rPr>
              <a:t>with </a:t>
            </a:r>
            <a:r>
              <a:rPr lang="en-GB" sz="1600" dirty="0">
                <a:solidFill>
                  <a:srgbClr val="666666"/>
                </a:solidFill>
                <a:latin typeface="+mj-lt"/>
                <a:ea typeface="Times New Roman"/>
                <a:cs typeface="Times New Roman"/>
              </a:rPr>
              <a:t>gentle political </a:t>
            </a:r>
            <a:r>
              <a:rPr lang="en-GB" sz="1600" dirty="0" smtClean="0">
                <a:solidFill>
                  <a:srgbClr val="666666"/>
                </a:solidFill>
                <a:latin typeface="+mj-lt"/>
                <a:ea typeface="Times New Roman"/>
                <a:cs typeface="Times New Roman"/>
              </a:rPr>
              <a:t>consensus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826609" y="4629034"/>
            <a:ext cx="5063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666666"/>
                </a:solidFill>
                <a:latin typeface="Trebuchet MS"/>
                <a:ea typeface="Times New Roman"/>
                <a:cs typeface="Times New Roman"/>
              </a:rPr>
              <a:t>COMPANY’S AUTONOMY</a:t>
            </a:r>
            <a:endParaRPr lang="en-GB" b="1" dirty="0"/>
          </a:p>
        </p:txBody>
      </p:sp>
      <p:sp>
        <p:nvSpPr>
          <p:cNvPr id="5" name="4 Flecha abajo"/>
          <p:cNvSpPr/>
          <p:nvPr/>
        </p:nvSpPr>
        <p:spPr>
          <a:xfrm>
            <a:off x="2974694" y="3962406"/>
            <a:ext cx="752354" cy="666628"/>
          </a:xfrm>
          <a:prstGeom prst="down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11 Grupo"/>
          <p:cNvGrpSpPr/>
          <p:nvPr/>
        </p:nvGrpSpPr>
        <p:grpSpPr>
          <a:xfrm>
            <a:off x="1046949" y="859312"/>
            <a:ext cx="4976652" cy="493811"/>
            <a:chOff x="1035932" y="881346"/>
            <a:chExt cx="4976652" cy="493811"/>
          </a:xfrm>
        </p:grpSpPr>
        <p:sp>
          <p:nvSpPr>
            <p:cNvPr id="8" name="7 Rectángulo"/>
            <p:cNvSpPr/>
            <p:nvPr/>
          </p:nvSpPr>
          <p:spPr>
            <a:xfrm>
              <a:off x="1035932" y="937230"/>
              <a:ext cx="91723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600" dirty="0">
                  <a:solidFill>
                    <a:srgbClr val="666666"/>
                  </a:solidFill>
                  <a:latin typeface="+mj-lt"/>
                  <a:ea typeface="Times New Roman"/>
                  <a:cs typeface="Times New Roman"/>
                </a:rPr>
                <a:t>TARIFFS</a:t>
              </a:r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2829865" y="935392"/>
              <a:ext cx="89159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600" dirty="0" smtClean="0">
                  <a:solidFill>
                    <a:srgbClr val="666666"/>
                  </a:solidFill>
                  <a:latin typeface="+mj-lt"/>
                  <a:ea typeface="Times New Roman"/>
                  <a:cs typeface="Times New Roman"/>
                </a:rPr>
                <a:t>UTILITY</a:t>
              </a:r>
              <a:endParaRPr lang="es-ES" sz="1600" dirty="0">
                <a:solidFill>
                  <a:srgbClr val="666666"/>
                </a:solidFill>
                <a:latin typeface="+mj-lt"/>
                <a:ea typeface="Times New Roman"/>
                <a:cs typeface="Times New Roman"/>
              </a:endParaRPr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4537500" y="935392"/>
              <a:ext cx="147508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600" dirty="0" smtClean="0">
                  <a:solidFill>
                    <a:srgbClr val="666666"/>
                  </a:solidFill>
                  <a:latin typeface="+mj-lt"/>
                  <a:ea typeface="Times New Roman"/>
                  <a:cs typeface="Times New Roman"/>
                </a:rPr>
                <a:t>CITY COUNCIL</a:t>
              </a:r>
              <a:endParaRPr lang="es-ES" sz="1600" dirty="0">
                <a:solidFill>
                  <a:srgbClr val="666666"/>
                </a:solidFill>
                <a:latin typeface="+mj-lt"/>
                <a:ea typeface="Times New Roman"/>
                <a:cs typeface="Times New Roman"/>
              </a:endParaRPr>
            </a:p>
          </p:txBody>
        </p:sp>
        <p:sp>
          <p:nvSpPr>
            <p:cNvPr id="9" name="8 Flecha derecha"/>
            <p:cNvSpPr/>
            <p:nvPr/>
          </p:nvSpPr>
          <p:spPr>
            <a:xfrm>
              <a:off x="1986222" y="881346"/>
              <a:ext cx="823080" cy="484632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12 Flecha derecha"/>
            <p:cNvSpPr/>
            <p:nvPr/>
          </p:nvSpPr>
          <p:spPr>
            <a:xfrm>
              <a:off x="3725070" y="890525"/>
              <a:ext cx="823080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968" y="672173"/>
            <a:ext cx="1307941" cy="874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13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07304" y="138319"/>
            <a:ext cx="38667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800" b="1" dirty="0" smtClean="0">
                <a:solidFill>
                  <a:srgbClr val="666666"/>
                </a:solidFill>
                <a:latin typeface="+mj-lt"/>
              </a:rPr>
              <a:t>CORPORATE CULTURE</a:t>
            </a:r>
            <a:endParaRPr lang="ca-ES" sz="2800" b="1" dirty="0">
              <a:solidFill>
                <a:srgbClr val="666666"/>
              </a:solidFill>
              <a:latin typeface="+mj-lt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1580" y="826857"/>
            <a:ext cx="784763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ctr">
              <a:lnSpc>
                <a:spcPct val="150000"/>
              </a:lnSpc>
              <a:buFont typeface="+mj-lt"/>
              <a:buAutoNum type="arabicPeriod"/>
            </a:pPr>
            <a:r>
              <a:rPr lang="en-GB" sz="1600" dirty="0" smtClean="0">
                <a:solidFill>
                  <a:srgbClr val="666666"/>
                </a:solidFill>
                <a:latin typeface="+mj-lt"/>
                <a:ea typeface="Times New Roman"/>
                <a:cs typeface="Times New Roman"/>
              </a:rPr>
              <a:t>The </a:t>
            </a:r>
            <a:r>
              <a:rPr lang="en-GB" sz="1600" dirty="0">
                <a:solidFill>
                  <a:srgbClr val="666666"/>
                </a:solidFill>
                <a:latin typeface="+mj-lt"/>
                <a:ea typeface="Times New Roman"/>
                <a:cs typeface="Times New Roman"/>
              </a:rPr>
              <a:t>alliance with </a:t>
            </a:r>
            <a:r>
              <a:rPr lang="en-GB" sz="1600" dirty="0" smtClean="0">
                <a:solidFill>
                  <a:srgbClr val="666666"/>
                </a:solidFill>
                <a:latin typeface="+mj-lt"/>
                <a:ea typeface="Times New Roman"/>
                <a:cs typeface="Times New Roman"/>
              </a:rPr>
              <a:t>AGBAR implies:</a:t>
            </a:r>
          </a:p>
          <a:p>
            <a:pPr marL="1071563" lvl="6" indent="-342900" algn="just" font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600" dirty="0" smtClean="0">
                <a:solidFill>
                  <a:srgbClr val="666666"/>
                </a:solidFill>
                <a:latin typeface="+mj-lt"/>
                <a:ea typeface="Times New Roman"/>
                <a:cs typeface="Times New Roman"/>
              </a:rPr>
              <a:t>innovation oriented culture </a:t>
            </a:r>
          </a:p>
          <a:p>
            <a:pPr marL="1071563" lvl="6" indent="-342900" algn="just" font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600" dirty="0" smtClean="0">
                <a:solidFill>
                  <a:srgbClr val="666666"/>
                </a:solidFill>
                <a:latin typeface="+mj-lt"/>
                <a:ea typeface="Times New Roman"/>
                <a:cs typeface="Times New Roman"/>
              </a:rPr>
              <a:t>team work and individual performance</a:t>
            </a:r>
          </a:p>
          <a:p>
            <a:pPr marL="1071563" lvl="6" indent="-342900" algn="just" font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600" dirty="0" smtClean="0">
                <a:solidFill>
                  <a:srgbClr val="666666"/>
                </a:solidFill>
                <a:latin typeface="+mj-lt"/>
                <a:ea typeface="Times New Roman"/>
                <a:cs typeface="Times New Roman"/>
              </a:rPr>
              <a:t>technological surveillance </a:t>
            </a:r>
          </a:p>
          <a:p>
            <a:pPr marL="1071563" lvl="6" indent="-342900" algn="just" font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600" dirty="0" smtClean="0">
                <a:solidFill>
                  <a:srgbClr val="666666"/>
                </a:solidFill>
                <a:latin typeface="+mj-lt"/>
                <a:ea typeface="Times New Roman"/>
                <a:cs typeface="Times New Roman"/>
              </a:rPr>
              <a:t>excellence </a:t>
            </a:r>
            <a:r>
              <a:rPr lang="en-GB" sz="1600" dirty="0">
                <a:solidFill>
                  <a:srgbClr val="666666"/>
                </a:solidFill>
                <a:latin typeface="+mj-lt"/>
                <a:ea typeface="Times New Roman"/>
                <a:cs typeface="Times New Roman"/>
              </a:rPr>
              <a:t>and continuous </a:t>
            </a:r>
            <a:r>
              <a:rPr lang="en-GB" sz="1600" dirty="0" smtClean="0">
                <a:solidFill>
                  <a:srgbClr val="666666"/>
                </a:solidFill>
                <a:latin typeface="+mj-lt"/>
                <a:ea typeface="Times New Roman"/>
                <a:cs typeface="Times New Roman"/>
              </a:rPr>
              <a:t>improvement</a:t>
            </a:r>
          </a:p>
          <a:p>
            <a:pPr marL="1071563" lvl="6" indent="-342900" algn="just" fontAlgn="ctr">
              <a:lnSpc>
                <a:spcPct val="150000"/>
              </a:lnSpc>
              <a:buFont typeface="Wingdings" pitchFamily="2" charset="2"/>
              <a:buChar char="Ø"/>
            </a:pPr>
            <a:endParaRPr lang="en-GB" sz="1600" dirty="0" smtClean="0">
              <a:solidFill>
                <a:srgbClr val="666666"/>
              </a:solidFill>
              <a:latin typeface="+mj-lt"/>
              <a:ea typeface="Times New Roman"/>
              <a:cs typeface="Times New Roman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600" dirty="0" smtClean="0">
                <a:solidFill>
                  <a:srgbClr val="666666"/>
                </a:solidFill>
                <a:latin typeface="+mj-lt"/>
                <a:ea typeface="Times New Roman"/>
              </a:rPr>
              <a:t>This know-how and </a:t>
            </a:r>
            <a:r>
              <a:rPr lang="en-GB" sz="1600" dirty="0">
                <a:solidFill>
                  <a:srgbClr val="666666"/>
                </a:solidFill>
                <a:latin typeface="+mj-lt"/>
                <a:ea typeface="Times New Roman"/>
              </a:rPr>
              <a:t>knowledge transfer </a:t>
            </a:r>
            <a:r>
              <a:rPr lang="en-GB" sz="1600" dirty="0" smtClean="0">
                <a:solidFill>
                  <a:srgbClr val="666666"/>
                </a:solidFill>
                <a:latin typeface="+mj-lt"/>
                <a:ea typeface="Times New Roman"/>
              </a:rPr>
              <a:t>keeps our </a:t>
            </a:r>
            <a:r>
              <a:rPr lang="en-GB" sz="1600" dirty="0">
                <a:solidFill>
                  <a:srgbClr val="666666"/>
                </a:solidFill>
                <a:latin typeface="+mj-lt"/>
                <a:ea typeface="Times New Roman"/>
              </a:rPr>
              <a:t>training needs </a:t>
            </a:r>
            <a:r>
              <a:rPr lang="en-GB" sz="1600" dirty="0" smtClean="0">
                <a:solidFill>
                  <a:srgbClr val="666666"/>
                </a:solidFill>
                <a:latin typeface="+mj-lt"/>
                <a:ea typeface="Times New Roman"/>
              </a:rPr>
              <a:t>updated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GB" sz="1600" dirty="0" smtClean="0">
              <a:solidFill>
                <a:srgbClr val="666666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 smtClean="0">
                <a:solidFill>
                  <a:srgbClr val="666666"/>
                </a:solidFill>
                <a:latin typeface="+mj-lt"/>
              </a:rPr>
              <a:t>The AGBAR culture </a:t>
            </a:r>
            <a:r>
              <a:rPr lang="en-US" sz="1600" dirty="0">
                <a:solidFill>
                  <a:srgbClr val="666666"/>
                </a:solidFill>
                <a:latin typeface="+mj-lt"/>
              </a:rPr>
              <a:t>provides </a:t>
            </a:r>
            <a:r>
              <a:rPr lang="en-US" sz="1600" dirty="0" smtClean="0">
                <a:solidFill>
                  <a:srgbClr val="666666"/>
                </a:solidFill>
                <a:latin typeface="+mj-lt"/>
              </a:rPr>
              <a:t>us with </a:t>
            </a:r>
            <a:r>
              <a:rPr lang="en-US" sz="1600" dirty="0">
                <a:solidFill>
                  <a:srgbClr val="666666"/>
                </a:solidFill>
                <a:latin typeface="+mj-lt"/>
              </a:rPr>
              <a:t>agility in the </a:t>
            </a:r>
            <a:r>
              <a:rPr lang="en-US" sz="1600" dirty="0" smtClean="0">
                <a:solidFill>
                  <a:srgbClr val="666666"/>
                </a:solidFill>
                <a:latin typeface="+mj-lt"/>
              </a:rPr>
              <a:t>decision making </a:t>
            </a:r>
            <a:r>
              <a:rPr lang="en-US" sz="1600" dirty="0">
                <a:solidFill>
                  <a:srgbClr val="666666"/>
                </a:solidFill>
                <a:latin typeface="+mj-lt"/>
              </a:rPr>
              <a:t>process</a:t>
            </a:r>
            <a:endParaRPr lang="en-GB" sz="1600" dirty="0">
              <a:solidFill>
                <a:srgbClr val="666666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GB" sz="1600" dirty="0" smtClean="0">
              <a:solidFill>
                <a:srgbClr val="666666"/>
              </a:solidFill>
              <a:latin typeface="+mj-lt"/>
              <a:ea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843" y="661539"/>
            <a:ext cx="1377387" cy="760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90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ctrTitle"/>
          </p:nvPr>
        </p:nvSpPr>
        <p:spPr>
          <a:xfrm>
            <a:off x="243186" y="1701975"/>
            <a:ext cx="4629756" cy="298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1" fontAlgn="ctr"/>
            <a:r>
              <a:rPr lang="en" sz="8000" dirty="0" smtClean="0">
                <a:solidFill>
                  <a:schemeClr val="bg2">
                    <a:lumMod val="50000"/>
                  </a:schemeClr>
                </a:solidFill>
              </a:rPr>
              <a:t>4.</a:t>
            </a:r>
            <a:r>
              <a:rPr lang="en" sz="32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" sz="32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sz="3200" dirty="0" smtClean="0">
                <a:latin typeface="+mj-lt"/>
              </a:rPr>
              <a:t>Conclusions</a:t>
            </a:r>
            <a:endParaRPr lang="ca-ES" sz="3200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272" y="730207"/>
            <a:ext cx="908012" cy="8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40497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859967" y="380718"/>
            <a:ext cx="32800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800" b="1" dirty="0" smtClean="0">
                <a:solidFill>
                  <a:srgbClr val="666666"/>
                </a:solidFill>
                <a:latin typeface="+mj-lt"/>
              </a:rPr>
              <a:t>MAIN CONCLUSION</a:t>
            </a:r>
            <a:endParaRPr lang="ca-ES" sz="2800" b="1" dirty="0">
              <a:solidFill>
                <a:srgbClr val="666666"/>
              </a:solidFill>
              <a:latin typeface="+mj-lt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385524" y="1884063"/>
            <a:ext cx="6563036" cy="1867007"/>
            <a:chOff x="269774" y="1884063"/>
            <a:chExt cx="6563036" cy="1867007"/>
          </a:xfrm>
        </p:grpSpPr>
        <p:sp>
          <p:nvSpPr>
            <p:cNvPr id="3" name="2 Rectángulo"/>
            <p:cNvSpPr/>
            <p:nvPr/>
          </p:nvSpPr>
          <p:spPr>
            <a:xfrm>
              <a:off x="3761757" y="1884063"/>
              <a:ext cx="3071053" cy="1862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ctr">
                <a:lnSpc>
                  <a:spcPct val="115000"/>
                </a:lnSpc>
              </a:pPr>
              <a:r>
                <a:rPr lang="en-US" sz="2000" dirty="0" smtClean="0">
                  <a:solidFill>
                    <a:srgbClr val="666666"/>
                  </a:solidFill>
                  <a:latin typeface="+mj-lt"/>
                </a:rPr>
                <a:t>right </a:t>
              </a:r>
              <a:r>
                <a:rPr lang="en-US" sz="2000" dirty="0">
                  <a:solidFill>
                    <a:srgbClr val="666666"/>
                  </a:solidFill>
                  <a:latin typeface="+mj-lt"/>
                </a:rPr>
                <a:t>balance between the spirit of public service and </a:t>
              </a:r>
              <a:r>
                <a:rPr lang="en-US" sz="2000" dirty="0" smtClean="0">
                  <a:solidFill>
                    <a:srgbClr val="666666"/>
                  </a:solidFill>
                  <a:latin typeface="+mj-lt"/>
                </a:rPr>
                <a:t>the commitment with lean </a:t>
              </a:r>
              <a:r>
                <a:rPr lang="en-US" sz="2000" dirty="0">
                  <a:solidFill>
                    <a:srgbClr val="666666"/>
                  </a:solidFill>
                  <a:latin typeface="+mj-lt"/>
                </a:rPr>
                <a:t>managing and </a:t>
              </a:r>
              <a:r>
                <a:rPr lang="en-US" sz="2000" dirty="0" smtClean="0">
                  <a:solidFill>
                    <a:srgbClr val="666666"/>
                  </a:solidFill>
                  <a:latin typeface="+mj-lt"/>
                </a:rPr>
                <a:t>innovation</a:t>
              </a:r>
              <a:endParaRPr lang="en-GB" sz="2000" dirty="0" smtClean="0">
                <a:solidFill>
                  <a:srgbClr val="666666"/>
                </a:solidFill>
                <a:latin typeface="+mj-lt"/>
              </a:endParaRPr>
            </a:p>
          </p:txBody>
        </p:sp>
        <p:sp>
          <p:nvSpPr>
            <p:cNvPr id="4" name="3 Rectángulo"/>
            <p:cNvSpPr/>
            <p:nvPr/>
          </p:nvSpPr>
          <p:spPr>
            <a:xfrm>
              <a:off x="269774" y="1889022"/>
              <a:ext cx="1813673" cy="1862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>
                <a:lnSpc>
                  <a:spcPct val="115000"/>
                </a:lnSpc>
              </a:pPr>
              <a:r>
                <a:rPr lang="en-US" sz="2000" dirty="0" smtClean="0">
                  <a:solidFill>
                    <a:srgbClr val="666666"/>
                  </a:solidFill>
                  <a:latin typeface="+mj-lt"/>
                </a:rPr>
                <a:t>Long-term </a:t>
              </a:r>
              <a:r>
                <a:rPr lang="en-US" sz="2000" dirty="0">
                  <a:solidFill>
                    <a:srgbClr val="666666"/>
                  </a:solidFill>
                  <a:latin typeface="+mj-lt"/>
                </a:rPr>
                <a:t>vision </a:t>
              </a:r>
              <a:r>
                <a:rPr lang="en-US" sz="2000" dirty="0" smtClean="0">
                  <a:solidFill>
                    <a:srgbClr val="666666"/>
                  </a:solidFill>
                  <a:latin typeface="+mj-lt"/>
                </a:rPr>
                <a:t>         and          mutual confidence</a:t>
              </a:r>
              <a:endParaRPr lang="en-US" sz="2000" dirty="0">
                <a:solidFill>
                  <a:srgbClr val="666666"/>
                </a:solidFill>
                <a:latin typeface="+mj-lt"/>
              </a:endParaRPr>
            </a:p>
          </p:txBody>
        </p:sp>
        <p:sp>
          <p:nvSpPr>
            <p:cNvPr id="7" name="6 Flecha derecha"/>
            <p:cNvSpPr/>
            <p:nvPr/>
          </p:nvSpPr>
          <p:spPr>
            <a:xfrm>
              <a:off x="2393862" y="2419109"/>
              <a:ext cx="1106137" cy="74077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259" y="619178"/>
            <a:ext cx="1107126" cy="10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938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309553" y="491604"/>
            <a:ext cx="29354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800" dirty="0">
                <a:solidFill>
                  <a:srgbClr val="666666"/>
                </a:solidFill>
                <a:latin typeface="Trebuchet MS"/>
              </a:rPr>
              <a:t>LOOKING </a:t>
            </a:r>
            <a:r>
              <a:rPr lang="ca-ES" sz="2800" dirty="0" smtClean="0">
                <a:solidFill>
                  <a:srgbClr val="666666"/>
                </a:solidFill>
                <a:latin typeface="Trebuchet MS"/>
              </a:rPr>
              <a:t>AH  </a:t>
            </a:r>
            <a:r>
              <a:rPr lang="ca-ES" sz="2800" dirty="0">
                <a:solidFill>
                  <a:srgbClr val="666666"/>
                </a:solidFill>
                <a:latin typeface="Trebuchet MS"/>
              </a:rPr>
              <a:t>AD</a:t>
            </a:r>
          </a:p>
        </p:txBody>
      </p:sp>
      <p:sp>
        <p:nvSpPr>
          <p:cNvPr id="4" name="3 Rectángulo"/>
          <p:cNvSpPr/>
          <p:nvPr/>
        </p:nvSpPr>
        <p:spPr>
          <a:xfrm>
            <a:off x="595694" y="1349130"/>
            <a:ext cx="58745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  <a:latin typeface="Trebuchet MS"/>
              </a:rPr>
              <a:t>EMATSA’s </a:t>
            </a:r>
            <a:r>
              <a:rPr lang="en-US" sz="2000" dirty="0" smtClean="0">
                <a:solidFill>
                  <a:srgbClr val="666666"/>
                </a:solidFill>
                <a:latin typeface="Trebuchet MS"/>
              </a:rPr>
              <a:t>challenge fro     now on is </a:t>
            </a:r>
            <a:endParaRPr lang="en-GB" sz="1600" dirty="0"/>
          </a:p>
        </p:txBody>
      </p:sp>
      <p:sp>
        <p:nvSpPr>
          <p:cNvPr id="5" name="4 Rectángulo"/>
          <p:cNvSpPr/>
          <p:nvPr/>
        </p:nvSpPr>
        <p:spPr>
          <a:xfrm>
            <a:off x="2348051" y="2087476"/>
            <a:ext cx="61114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  <a:latin typeface="Trebuchet MS"/>
              </a:rPr>
              <a:t>t</a:t>
            </a:r>
            <a:r>
              <a:rPr lang="en-US" sz="2000" dirty="0" smtClean="0">
                <a:solidFill>
                  <a:srgbClr val="666666"/>
                </a:solidFill>
                <a:latin typeface="Trebuchet MS"/>
              </a:rPr>
              <a:t>o </a:t>
            </a:r>
            <a:r>
              <a:rPr lang="en-US" sz="2000" dirty="0" err="1" smtClean="0">
                <a:solidFill>
                  <a:srgbClr val="666666"/>
                </a:solidFill>
                <a:latin typeface="Trebuchet MS"/>
              </a:rPr>
              <a:t>maint</a:t>
            </a:r>
            <a:r>
              <a:rPr lang="en-US" sz="2000" dirty="0" smtClean="0">
                <a:solidFill>
                  <a:srgbClr val="666666"/>
                </a:solidFill>
                <a:latin typeface="Trebuchet MS"/>
              </a:rPr>
              <a:t>  in our performing standards </a:t>
            </a:r>
            <a:endParaRPr lang="en-GB" sz="1600" dirty="0"/>
          </a:p>
        </p:txBody>
      </p:sp>
      <p:sp>
        <p:nvSpPr>
          <p:cNvPr id="6" name="5 Rectángulo"/>
          <p:cNvSpPr/>
          <p:nvPr/>
        </p:nvSpPr>
        <p:spPr>
          <a:xfrm>
            <a:off x="1455630" y="2808639"/>
            <a:ext cx="63293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  <a:latin typeface="Trebuchet MS"/>
              </a:rPr>
              <a:t>t</a:t>
            </a:r>
            <a:r>
              <a:rPr lang="en-US" sz="2000" dirty="0" smtClean="0">
                <a:solidFill>
                  <a:srgbClr val="666666"/>
                </a:solidFill>
                <a:latin typeface="Trebuchet MS"/>
              </a:rPr>
              <a:t>hrough Corpora </a:t>
            </a:r>
            <a:r>
              <a:rPr lang="en-US" sz="2000" dirty="0" smtClean="0">
                <a:solidFill>
                  <a:srgbClr val="FF0000"/>
                </a:solidFill>
                <a:latin typeface="Trebuchet MS"/>
              </a:rPr>
              <a:t> </a:t>
            </a:r>
            <a:r>
              <a:rPr lang="en-US" sz="2000" dirty="0" smtClean="0">
                <a:solidFill>
                  <a:srgbClr val="666666"/>
                </a:solidFill>
                <a:latin typeface="Trebuchet MS"/>
              </a:rPr>
              <a:t>e Social Responsibility </a:t>
            </a:r>
            <a:endParaRPr lang="en-GB" sz="1600" dirty="0"/>
          </a:p>
        </p:txBody>
      </p:sp>
      <p:sp>
        <p:nvSpPr>
          <p:cNvPr id="7" name="6 Rectángulo"/>
          <p:cNvSpPr/>
          <p:nvPr/>
        </p:nvSpPr>
        <p:spPr>
          <a:xfrm>
            <a:off x="1759361" y="4274095"/>
            <a:ext cx="48803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  <a:latin typeface="Trebuchet MS"/>
              </a:rPr>
              <a:t>i</a:t>
            </a:r>
            <a:r>
              <a:rPr lang="en-US" sz="2000" dirty="0" smtClean="0">
                <a:solidFill>
                  <a:srgbClr val="666666"/>
                </a:solidFill>
                <a:latin typeface="Trebuchet MS"/>
              </a:rPr>
              <a:t>n order to </a:t>
            </a:r>
            <a:r>
              <a:rPr lang="en-US" sz="2000" dirty="0" err="1" smtClean="0">
                <a:solidFill>
                  <a:srgbClr val="666666"/>
                </a:solidFill>
                <a:latin typeface="Trebuchet MS"/>
              </a:rPr>
              <a:t>gu</a:t>
            </a:r>
            <a:r>
              <a:rPr lang="en-US" sz="2000" dirty="0" smtClean="0">
                <a:solidFill>
                  <a:srgbClr val="666666"/>
                </a:solidFill>
                <a:latin typeface="Trebuchet MS"/>
              </a:rPr>
              <a:t>  </a:t>
            </a:r>
            <a:r>
              <a:rPr lang="en-US" sz="2000" dirty="0" err="1" smtClean="0">
                <a:solidFill>
                  <a:srgbClr val="666666"/>
                </a:solidFill>
                <a:latin typeface="Trebuchet MS"/>
              </a:rPr>
              <a:t>rantee</a:t>
            </a:r>
            <a:r>
              <a:rPr lang="en-US" sz="2000" dirty="0" smtClean="0">
                <a:solidFill>
                  <a:srgbClr val="666666"/>
                </a:solidFill>
                <a:latin typeface="Trebuchet MS"/>
              </a:rPr>
              <a:t> </a:t>
            </a:r>
            <a:r>
              <a:rPr lang="en-US" sz="2000" dirty="0">
                <a:solidFill>
                  <a:srgbClr val="666666"/>
                </a:solidFill>
                <a:latin typeface="Trebuchet MS"/>
              </a:rPr>
              <a:t>its </a:t>
            </a:r>
            <a:r>
              <a:rPr lang="en-US" sz="2000" dirty="0" smtClean="0">
                <a:solidFill>
                  <a:srgbClr val="666666"/>
                </a:solidFill>
                <a:latin typeface="Trebuchet MS"/>
              </a:rPr>
              <a:t>sustainability</a:t>
            </a:r>
            <a:endParaRPr lang="en-GB" sz="1600" dirty="0"/>
          </a:p>
        </p:txBody>
      </p:sp>
      <p:sp>
        <p:nvSpPr>
          <p:cNvPr id="9" name="8 Rectángulo"/>
          <p:cNvSpPr/>
          <p:nvPr/>
        </p:nvSpPr>
        <p:spPr>
          <a:xfrm>
            <a:off x="2580601" y="3540937"/>
            <a:ext cx="50928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666666"/>
                </a:solidFill>
                <a:latin typeface="Trebuchet MS"/>
              </a:rPr>
              <a:t>and as  </a:t>
            </a:r>
            <a:r>
              <a:rPr lang="en-US" sz="2000" dirty="0" err="1" smtClean="0">
                <a:solidFill>
                  <a:srgbClr val="666666"/>
                </a:solidFill>
                <a:latin typeface="Trebuchet MS"/>
              </a:rPr>
              <a:t>uring</a:t>
            </a:r>
            <a:r>
              <a:rPr lang="en-US" sz="2000" dirty="0" smtClean="0">
                <a:solidFill>
                  <a:srgbClr val="666666"/>
                </a:solidFill>
                <a:latin typeface="Trebuchet MS"/>
              </a:rPr>
              <a:t> management efficiency</a:t>
            </a:r>
            <a:endParaRPr lang="en-GB" sz="1600" dirty="0"/>
          </a:p>
        </p:txBody>
      </p:sp>
      <p:sp>
        <p:nvSpPr>
          <p:cNvPr id="10" name="9 Rectángulo"/>
          <p:cNvSpPr/>
          <p:nvPr/>
        </p:nvSpPr>
        <p:spPr>
          <a:xfrm>
            <a:off x="3053330" y="199231"/>
            <a:ext cx="851563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E</a:t>
            </a:r>
          </a:p>
          <a:p>
            <a:pPr algn="ctr">
              <a:lnSpc>
                <a:spcPct val="200000"/>
              </a:lnSpc>
            </a:pP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m</a:t>
            </a:r>
          </a:p>
          <a:p>
            <a:pPr algn="ctr">
              <a:lnSpc>
                <a:spcPct val="200000"/>
              </a:lnSpc>
            </a:pP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 </a:t>
            </a:r>
          </a:p>
          <a:p>
            <a:pPr algn="ctr">
              <a:lnSpc>
                <a:spcPct val="200000"/>
              </a:lnSpc>
            </a:pP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t</a:t>
            </a:r>
          </a:p>
          <a:p>
            <a:pPr algn="ctr">
              <a:lnSpc>
                <a:spcPct val="200000"/>
              </a:lnSpc>
            </a:pP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</a:t>
            </a:r>
          </a:p>
          <a:p>
            <a:pPr algn="ctr">
              <a:lnSpc>
                <a:spcPct val="200000"/>
              </a:lnSpc>
            </a:pP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</a:t>
            </a:r>
            <a:endParaRPr lang="en-GB" sz="28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694" y="675040"/>
            <a:ext cx="1276452" cy="73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71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626082" y="2616216"/>
            <a:ext cx="23973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666666"/>
                </a:solidFill>
                <a:latin typeface="Trebuchet MS"/>
              </a:rPr>
              <a:t>Thank you very much</a:t>
            </a:r>
            <a:endParaRPr lang="en-GB" sz="2000" dirty="0"/>
          </a:p>
        </p:txBody>
      </p:sp>
      <p:sp>
        <p:nvSpPr>
          <p:cNvPr id="3" name="2 Rectángulo"/>
          <p:cNvSpPr/>
          <p:nvPr/>
        </p:nvSpPr>
        <p:spPr>
          <a:xfrm>
            <a:off x="2452447" y="3589856"/>
            <a:ext cx="23163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666666"/>
                </a:solidFill>
                <a:latin typeface="+mj-lt"/>
                <a:hlinkClick r:id="rId2"/>
              </a:rPr>
              <a:t>dmilan@ematsa.cat</a:t>
            </a:r>
            <a:endParaRPr lang="en-US" sz="1600" dirty="0" smtClean="0">
              <a:solidFill>
                <a:srgbClr val="666666"/>
              </a:solidFill>
              <a:latin typeface="+mj-lt"/>
            </a:endParaRPr>
          </a:p>
          <a:p>
            <a:pPr algn="ctr"/>
            <a:r>
              <a:rPr lang="en-GB" sz="1600" dirty="0" smtClean="0">
                <a:solidFill>
                  <a:srgbClr val="666666"/>
                </a:solidFill>
                <a:latin typeface="+mj-lt"/>
                <a:hlinkClick r:id="rId3"/>
              </a:rPr>
              <a:t>www.ematsa.cat</a:t>
            </a:r>
            <a:endParaRPr lang="en-GB" sz="1600" dirty="0" smtClean="0">
              <a:solidFill>
                <a:srgbClr val="666666"/>
              </a:solidFill>
              <a:latin typeface="+mj-lt"/>
            </a:endParaRPr>
          </a:p>
          <a:p>
            <a:pPr algn="ctr"/>
            <a:r>
              <a:rPr lang="en-GB" sz="1600" dirty="0" smtClean="0">
                <a:solidFill>
                  <a:srgbClr val="666666"/>
                </a:solidFill>
                <a:latin typeface="+mj-lt"/>
              </a:rPr>
              <a:t>@</a:t>
            </a:r>
            <a:r>
              <a:rPr lang="en-GB" sz="1600" dirty="0" err="1" smtClean="0">
                <a:solidFill>
                  <a:srgbClr val="666666"/>
                </a:solidFill>
                <a:latin typeface="+mj-lt"/>
              </a:rPr>
              <a:t>ematsa</a:t>
            </a:r>
            <a:endParaRPr lang="en-GB" sz="1600" dirty="0">
              <a:solidFill>
                <a:srgbClr val="666666"/>
              </a:solidFill>
              <a:latin typeface="+mj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512" y="373619"/>
            <a:ext cx="2263091" cy="219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27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ctrTitle"/>
          </p:nvPr>
        </p:nvSpPr>
        <p:spPr>
          <a:xfrm>
            <a:off x="243185" y="1968200"/>
            <a:ext cx="4490861" cy="298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GB" sz="3200" dirty="0" smtClean="0"/>
              <a:t>External </a:t>
            </a:r>
            <a:r>
              <a:rPr lang="en-GB" sz="3200" dirty="0"/>
              <a:t>governance: An example of private sector participation</a:t>
            </a:r>
            <a:endParaRPr lang="ca-ES" sz="3200" dirty="0"/>
          </a:p>
        </p:txBody>
      </p:sp>
      <p:sp>
        <p:nvSpPr>
          <p:cNvPr id="3" name="1 Subtítulo"/>
          <p:cNvSpPr>
            <a:spLocks noGrp="1"/>
          </p:cNvSpPr>
          <p:nvPr>
            <p:ph type="subTitle" idx="1"/>
          </p:nvPr>
        </p:nvSpPr>
        <p:spPr>
          <a:xfrm>
            <a:off x="5382228" y="2708490"/>
            <a:ext cx="3248921" cy="207506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GB" dirty="0" smtClean="0"/>
              <a:t>Introduction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Overview of the utility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Keys to success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Conclusions </a:t>
            </a:r>
          </a:p>
          <a:p>
            <a:endParaRPr lang="ca-ES" dirty="0"/>
          </a:p>
        </p:txBody>
      </p:sp>
      <p:grpSp>
        <p:nvGrpSpPr>
          <p:cNvPr id="6" name="5 Grupo"/>
          <p:cNvGrpSpPr/>
          <p:nvPr/>
        </p:nvGrpSpPr>
        <p:grpSpPr>
          <a:xfrm>
            <a:off x="648185" y="2118167"/>
            <a:ext cx="2882104" cy="755784"/>
            <a:chOff x="-16486" y="2268448"/>
            <a:chExt cx="2207025" cy="644706"/>
          </a:xfrm>
        </p:grpSpPr>
        <p:pic>
          <p:nvPicPr>
            <p:cNvPr id="7" name="6 Imagen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00" t="30684" r="33601" b="23540"/>
            <a:stretch/>
          </p:blipFill>
          <p:spPr>
            <a:xfrm>
              <a:off x="1722970" y="2268448"/>
              <a:ext cx="467569" cy="644706"/>
            </a:xfrm>
            <a:prstGeom prst="rect">
              <a:avLst/>
            </a:prstGeom>
          </p:spPr>
        </p:pic>
        <p:pic>
          <p:nvPicPr>
            <p:cNvPr id="8" name="1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486" y="2368724"/>
              <a:ext cx="1448073" cy="33261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ctrTitle"/>
          </p:nvPr>
        </p:nvSpPr>
        <p:spPr>
          <a:xfrm>
            <a:off x="243186" y="1701975"/>
            <a:ext cx="4155194" cy="298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1" fontAlgn="ctr"/>
            <a:r>
              <a:rPr lang="en" sz="8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1</a:t>
            </a:r>
            <a:r>
              <a:rPr lang="en" sz="8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  <a:r>
              <a:rPr lang="en" sz="32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/>
            </a:r>
            <a:br>
              <a:rPr lang="en" sz="32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</a:br>
            <a:r>
              <a:rPr lang="en-GB" sz="3200" dirty="0">
                <a:latin typeface="+mj-lt"/>
              </a:rPr>
              <a:t>Introduction</a:t>
            </a:r>
            <a:endParaRPr lang="ca-ES" sz="2800" dirty="0">
              <a:latin typeface="+mj-lt"/>
            </a:endParaRPr>
          </a:p>
        </p:txBody>
      </p:sp>
      <p:sp>
        <p:nvSpPr>
          <p:cNvPr id="2" name="1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91788945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93"/>
          <p:cNvSpPr txBox="1">
            <a:spLocks/>
          </p:cNvSpPr>
          <p:nvPr/>
        </p:nvSpPr>
        <p:spPr>
          <a:xfrm>
            <a:off x="163368" y="-127593"/>
            <a:ext cx="6479751" cy="12652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Char char="▸"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Char char="▹"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Char char="▹"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>
              <a:lnSpc>
                <a:spcPct val="200000"/>
              </a:lnSpc>
              <a:buNone/>
            </a:pPr>
            <a:r>
              <a:rPr lang="en-GB" sz="30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Where </a:t>
            </a:r>
            <a:r>
              <a:rPr lang="en-GB" sz="3000" b="1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are we </a:t>
            </a:r>
            <a:r>
              <a:rPr lang="en-GB" sz="30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GB" sz="3000" dirty="0" smtClean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850016" y="892137"/>
            <a:ext cx="5777804" cy="4044463"/>
            <a:chOff x="514341" y="984737"/>
            <a:chExt cx="5777804" cy="404446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1596" t="11448" r="10246" b="8420"/>
            <a:stretch>
              <a:fillRect/>
            </a:stretch>
          </p:blipFill>
          <p:spPr bwMode="auto">
            <a:xfrm>
              <a:off x="514341" y="984737"/>
              <a:ext cx="5777804" cy="404446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pic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061" y="4206806"/>
              <a:ext cx="1055066" cy="377161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3 Flecha derecha"/>
            <p:cNvSpPr/>
            <p:nvPr/>
          </p:nvSpPr>
          <p:spPr>
            <a:xfrm rot="13848092">
              <a:off x="2097002" y="4263028"/>
              <a:ext cx="273865" cy="24832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200"/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1267468" y="4074650"/>
              <a:ext cx="114923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900" b="1" dirty="0" smtClean="0"/>
                <a:t>TARRAGONA</a:t>
              </a:r>
              <a:endParaRPr lang="ca-ES" sz="900" b="1" dirty="0"/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"/>
          <a:stretch/>
        </p:blipFill>
        <p:spPr bwMode="auto">
          <a:xfrm>
            <a:off x="7620387" y="622818"/>
            <a:ext cx="1183719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18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75" y="504099"/>
            <a:ext cx="6188150" cy="4253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hape 393"/>
          <p:cNvSpPr txBox="1">
            <a:spLocks/>
          </p:cNvSpPr>
          <p:nvPr/>
        </p:nvSpPr>
        <p:spPr>
          <a:xfrm>
            <a:off x="555081" y="452038"/>
            <a:ext cx="6054064" cy="39463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Char char="▸"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Char char="▹"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Char char="▹"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algn="ctr"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Background</a:t>
            </a:r>
          </a:p>
          <a:p>
            <a:pPr algn="ctr">
              <a:buNone/>
            </a:pPr>
            <a:endParaRPr lang="en-US" dirty="0" smtClean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buNone/>
            </a:pPr>
            <a:r>
              <a:rPr lang="en-US" b="1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70’s: scarce and salinized resources</a:t>
            </a:r>
            <a:endParaRPr lang="en-US" b="1" dirty="0" smtClean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algn="ctr">
              <a:buNone/>
            </a:pPr>
            <a:endParaRPr lang="en-US" sz="1050" b="1" dirty="0" smtClean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buNone/>
            </a:pPr>
            <a:r>
              <a:rPr lang="en-US" b="1" dirty="0" smtClean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1983: mixed capital company </a:t>
            </a:r>
            <a:endParaRPr lang="en-US" b="1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  <a:p>
            <a:pPr algn="ctr">
              <a:buNone/>
            </a:pPr>
            <a:r>
              <a:rPr lang="en-US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241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val="3467125141"/>
              </p:ext>
            </p:extLst>
          </p:nvPr>
        </p:nvGraphicFramePr>
        <p:xfrm>
          <a:off x="914224" y="306593"/>
          <a:ext cx="5435266" cy="3546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8" name="7 Grupo"/>
          <p:cNvGrpSpPr/>
          <p:nvPr/>
        </p:nvGrpSpPr>
        <p:grpSpPr>
          <a:xfrm>
            <a:off x="494073" y="1597306"/>
            <a:ext cx="1971327" cy="1528342"/>
            <a:chOff x="125581" y="1547395"/>
            <a:chExt cx="2479868" cy="1831721"/>
          </a:xfrm>
        </p:grpSpPr>
        <p:sp>
          <p:nvSpPr>
            <p:cNvPr id="4" name="3 CuadroTexto"/>
            <p:cNvSpPr txBox="1"/>
            <p:nvPr/>
          </p:nvSpPr>
          <p:spPr>
            <a:xfrm>
              <a:off x="125581" y="2604480"/>
              <a:ext cx="2479868" cy="774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1800" dirty="0">
                  <a:solidFill>
                    <a:srgbClr val="666666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 CEO</a:t>
              </a:r>
            </a:p>
            <a:p>
              <a:r>
                <a:rPr lang="ca-ES" sz="1800" dirty="0">
                  <a:solidFill>
                    <a:srgbClr val="666666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3 </a:t>
              </a:r>
              <a:r>
                <a:rPr lang="ca-ES" sz="1800" dirty="0" err="1" smtClean="0">
                  <a:solidFill>
                    <a:srgbClr val="666666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Board</a:t>
              </a:r>
              <a:r>
                <a:rPr lang="ca-ES" sz="1800" dirty="0" smtClean="0">
                  <a:solidFill>
                    <a:srgbClr val="666666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ca-ES" sz="1800" dirty="0" err="1" smtClean="0">
                  <a:solidFill>
                    <a:srgbClr val="666666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members</a:t>
              </a:r>
              <a:endParaRPr lang="ca-ES" sz="1800" dirty="0">
                <a:solidFill>
                  <a:srgbClr val="66666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1 Imagen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00" t="30684" r="33601" b="23540"/>
            <a:stretch/>
          </p:blipFill>
          <p:spPr>
            <a:xfrm>
              <a:off x="173832" y="1547395"/>
              <a:ext cx="756724" cy="1043406"/>
            </a:xfrm>
            <a:prstGeom prst="rect">
              <a:avLst/>
            </a:prstGeom>
          </p:spPr>
        </p:pic>
      </p:grpSp>
      <p:grpSp>
        <p:nvGrpSpPr>
          <p:cNvPr id="9" name="8 Grupo"/>
          <p:cNvGrpSpPr/>
          <p:nvPr/>
        </p:nvGrpSpPr>
        <p:grpSpPr>
          <a:xfrm>
            <a:off x="4965530" y="1695466"/>
            <a:ext cx="2558005" cy="1290892"/>
            <a:chOff x="5042795" y="2897697"/>
            <a:chExt cx="2897438" cy="1442919"/>
          </a:xfrm>
        </p:grpSpPr>
        <p:sp>
          <p:nvSpPr>
            <p:cNvPr id="6" name="5 CuadroTexto"/>
            <p:cNvSpPr txBox="1"/>
            <p:nvPr/>
          </p:nvSpPr>
          <p:spPr>
            <a:xfrm>
              <a:off x="5625296" y="3417286"/>
              <a:ext cx="23149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1800" dirty="0">
                  <a:solidFill>
                    <a:srgbClr val="666666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 President</a:t>
              </a:r>
            </a:p>
            <a:p>
              <a:r>
                <a:rPr lang="ca-ES" sz="1800" dirty="0">
                  <a:solidFill>
                    <a:srgbClr val="666666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 </a:t>
              </a:r>
              <a:r>
                <a:rPr lang="ca-ES" sz="1800" dirty="0" smtClean="0">
                  <a:solidFill>
                    <a:srgbClr val="666666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Vice-president</a:t>
              </a:r>
              <a:endParaRPr lang="ca-ES" sz="1800" dirty="0">
                <a:solidFill>
                  <a:srgbClr val="66666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ca-ES" sz="1800" dirty="0">
                  <a:solidFill>
                    <a:srgbClr val="666666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3 </a:t>
              </a:r>
              <a:r>
                <a:rPr lang="ca-ES" sz="1800" dirty="0" err="1">
                  <a:solidFill>
                    <a:srgbClr val="666666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Board</a:t>
              </a:r>
              <a:r>
                <a:rPr lang="ca-ES" sz="1800" dirty="0">
                  <a:solidFill>
                    <a:srgbClr val="666666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ca-ES" sz="1800" dirty="0" err="1">
                  <a:solidFill>
                    <a:srgbClr val="666666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members</a:t>
              </a:r>
              <a:endParaRPr lang="ca-ES" sz="1800" dirty="0">
                <a:solidFill>
                  <a:srgbClr val="66666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" name="1 Image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2795" y="2897697"/>
              <a:ext cx="2262068" cy="519589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423" y="1828755"/>
            <a:ext cx="1192533" cy="33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9 Grupo"/>
          <p:cNvGrpSpPr/>
          <p:nvPr/>
        </p:nvGrpSpPr>
        <p:grpSpPr>
          <a:xfrm>
            <a:off x="1261298" y="3760106"/>
            <a:ext cx="6007603" cy="1154055"/>
            <a:chOff x="1261298" y="3852706"/>
            <a:chExt cx="6007603" cy="1154055"/>
          </a:xfrm>
        </p:grpSpPr>
        <p:sp>
          <p:nvSpPr>
            <p:cNvPr id="5" name="4 Rectángulo"/>
            <p:cNvSpPr/>
            <p:nvPr/>
          </p:nvSpPr>
          <p:spPr>
            <a:xfrm>
              <a:off x="2974683" y="4176019"/>
              <a:ext cx="429421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ctr"/>
              <a:r>
                <a:rPr lang="en-GB" sz="1800" dirty="0" smtClean="0">
                  <a:solidFill>
                    <a:srgbClr val="666666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  <a:sym typeface="Karla"/>
                </a:rPr>
                <a:t>Spanish</a:t>
              </a:r>
              <a:r>
                <a:rPr lang="en-GB" sz="1800" dirty="0">
                  <a:solidFill>
                    <a:srgbClr val="666666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  <a:sym typeface="Karla"/>
                </a:rPr>
                <a:t> Private Corporation Law and the regulation of public services. </a:t>
              </a:r>
              <a:endParaRPr lang="ca-ES" sz="1800" dirty="0">
                <a:solidFill>
                  <a:srgbClr val="666666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Karla"/>
              </a:endParaRPr>
            </a:p>
          </p:txBody>
        </p:sp>
        <p:pic>
          <p:nvPicPr>
            <p:cNvPr id="2052" name="Picture 4" descr="http://cvr.com.vn/wp-content/uploads/2015/06/Law3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1298" y="3852706"/>
              <a:ext cx="1518494" cy="1154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Shape 393"/>
          <p:cNvSpPr txBox="1">
            <a:spLocks/>
          </p:cNvSpPr>
          <p:nvPr/>
        </p:nvSpPr>
        <p:spPr>
          <a:xfrm>
            <a:off x="1216651" y="-43205"/>
            <a:ext cx="5329247" cy="12652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Char char="▸"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Char char="▹"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Char char="▹"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>
              <a:lnSpc>
                <a:spcPct val="200000"/>
              </a:lnSpc>
              <a:buNone/>
            </a:pPr>
            <a:r>
              <a:rPr lang="en-GB" sz="3000" b="1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Legal status and ownership</a:t>
            </a:r>
            <a:endParaRPr lang="en-GB" sz="3000" dirty="0" smtClean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070803" y="151846"/>
            <a:ext cx="5438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666666"/>
                </a:solidFill>
                <a:latin typeface="+mj-lt"/>
              </a:rPr>
              <a:t>ORGANIZATION CHART </a:t>
            </a:r>
            <a:endParaRPr lang="en-GB" sz="3200" b="1" dirty="0">
              <a:solidFill>
                <a:srgbClr val="666666"/>
              </a:solidFill>
              <a:latin typeface="+mj-lt"/>
            </a:endParaRPr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3988476540"/>
              </p:ext>
            </p:extLst>
          </p:nvPr>
        </p:nvGraphicFramePr>
        <p:xfrm>
          <a:off x="1070803" y="889385"/>
          <a:ext cx="5438281" cy="4053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165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ctrTitle"/>
          </p:nvPr>
        </p:nvSpPr>
        <p:spPr>
          <a:xfrm>
            <a:off x="243186" y="1701975"/>
            <a:ext cx="4155194" cy="298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1" fontAlgn="ctr"/>
            <a:r>
              <a:rPr lang="en" sz="8000" dirty="0" smtClean="0">
                <a:solidFill>
                  <a:schemeClr val="bg2">
                    <a:lumMod val="50000"/>
                  </a:schemeClr>
                </a:solidFill>
              </a:rPr>
              <a:t>2.</a:t>
            </a:r>
            <a:r>
              <a:rPr lang="en" sz="32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" sz="32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GB" sz="3200" dirty="0">
                <a:latin typeface="Trebuchet MS"/>
              </a:rPr>
              <a:t>Overview of the utility</a:t>
            </a:r>
            <a:endParaRPr lang="ca-E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184436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93"/>
          <p:cNvSpPr txBox="1">
            <a:spLocks/>
          </p:cNvSpPr>
          <p:nvPr/>
        </p:nvSpPr>
        <p:spPr>
          <a:xfrm>
            <a:off x="-69450" y="112816"/>
            <a:ext cx="8031510" cy="47716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Char char="▸"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Char char="▹"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Char char="▹"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Karla"/>
              <a:buNone/>
              <a:defRPr sz="2000" b="0" i="0" u="none" strike="noStrike" cap="none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>
              <a:lnSpc>
                <a:spcPct val="200000"/>
              </a:lnSpc>
              <a:buFont typeface="Karla"/>
              <a:buNone/>
            </a:pPr>
            <a:r>
              <a:rPr lang="en-US" sz="2800" b="1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GENERAL AND ECONOMIC MAIN FIGURES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Population served			</a:t>
            </a:r>
            <a:r>
              <a:rPr lang="en-US" sz="18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150.000 </a:t>
            </a:r>
            <a:r>
              <a:rPr lang="en-US" sz="1800" b="1" dirty="0" err="1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inhab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Water used per person and day  		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113 L.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8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Number </a:t>
            </a:r>
            <a:r>
              <a:rPr lang="en-US" sz="1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of employees 				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120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8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Outsourced contracts/operational </a:t>
            </a:r>
            <a:r>
              <a:rPr lang="en-US" sz="1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budget	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29 %</a:t>
            </a:r>
          </a:p>
          <a:p>
            <a:pPr marL="342900" lvl="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8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2015 </a:t>
            </a:r>
            <a:r>
              <a:rPr lang="en-US" sz="1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turnover 				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22.5 M€.</a:t>
            </a:r>
            <a:endParaRPr lang="ca-ES" sz="1800" b="1" dirty="0">
              <a:solidFill>
                <a:schemeClr val="tx2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8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Average municipal fee				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1.71 €/m</a:t>
            </a:r>
            <a:r>
              <a:rPr lang="en-US" sz="1800" b="1" baseline="30000" dirty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tap water  </a:t>
            </a:r>
            <a:r>
              <a:rPr lang="en-US" sz="18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						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0.32 €/m</a:t>
            </a:r>
            <a:r>
              <a:rPr lang="en-US" sz="1800" b="1" baseline="30000" dirty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sewerage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8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Average regional canon 		</a:t>
            </a:r>
            <a:r>
              <a:rPr lang="ca-ES" sz="18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ca-ES" sz="1800" b="1" dirty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0.69 €/m</a:t>
            </a:r>
            <a:r>
              <a:rPr lang="ca-ES" sz="1800" b="1" baseline="30000" dirty="0">
                <a:solidFill>
                  <a:schemeClr val="tx2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395" y="666363"/>
            <a:ext cx="1372082" cy="61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56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rvirargus templat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1577</TotalTime>
  <Words>312</Words>
  <Application>Microsoft Office PowerPoint</Application>
  <PresentationFormat>On-screen Show (16:9)</PresentationFormat>
  <Paragraphs>96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Karla</vt:lpstr>
      <vt:lpstr>Montserrat</vt:lpstr>
      <vt:lpstr>Tahoma</vt:lpstr>
      <vt:lpstr>Times New Roman</vt:lpstr>
      <vt:lpstr>Trebuchet MS</vt:lpstr>
      <vt:lpstr>Wingdings</vt:lpstr>
      <vt:lpstr>Arvirargus template</vt:lpstr>
      <vt:lpstr>2016 Danube Water Conference</vt:lpstr>
      <vt:lpstr>External governance: An example of private sector participation</vt:lpstr>
      <vt:lpstr>1. Introduction</vt:lpstr>
      <vt:lpstr>PowerPoint Presentation</vt:lpstr>
      <vt:lpstr>PowerPoint Presentation</vt:lpstr>
      <vt:lpstr>PowerPoint Presentation</vt:lpstr>
      <vt:lpstr>PowerPoint Presentation</vt:lpstr>
      <vt:lpstr>2. Overview of the utility</vt:lpstr>
      <vt:lpstr>PowerPoint Presentation</vt:lpstr>
      <vt:lpstr>PowerPoint Presentation</vt:lpstr>
      <vt:lpstr>PowerPoint Presentation</vt:lpstr>
      <vt:lpstr>3. keys to success</vt:lpstr>
      <vt:lpstr>PowerPoint Presentation</vt:lpstr>
      <vt:lpstr>PowerPoint Presentation</vt:lpstr>
      <vt:lpstr>4. Conclusions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</dc:title>
  <dc:creator>Daniel Milán Cabré</dc:creator>
  <cp:lastModifiedBy>Angelika Maria Heider</cp:lastModifiedBy>
  <cp:revision>128</cp:revision>
  <cp:lastPrinted>2016-05-09T16:10:08Z</cp:lastPrinted>
  <dcterms:modified xsi:type="dcterms:W3CDTF">2016-05-10T13:03:05Z</dcterms:modified>
</cp:coreProperties>
</file>